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8" r:id="rId2"/>
    <p:sldId id="274" r:id="rId3"/>
    <p:sldId id="289" r:id="rId4"/>
    <p:sldId id="260" r:id="rId5"/>
    <p:sldId id="271" r:id="rId6"/>
    <p:sldId id="270" r:id="rId7"/>
    <p:sldId id="267" r:id="rId8"/>
    <p:sldId id="269" r:id="rId9"/>
    <p:sldId id="265" r:id="rId10"/>
    <p:sldId id="268" r:id="rId11"/>
    <p:sldId id="266" r:id="rId12"/>
    <p:sldId id="283" r:id="rId13"/>
    <p:sldId id="261" r:id="rId14"/>
    <p:sldId id="263" r:id="rId15"/>
    <p:sldId id="281" r:id="rId16"/>
    <p:sldId id="262" r:id="rId17"/>
    <p:sldId id="280" r:id="rId18"/>
    <p:sldId id="284" r:id="rId19"/>
  </p:sldIdLst>
  <p:sldSz cx="9363075" cy="4681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131"/>
    <a:srgbClr val="FFFFFF"/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5" autoAdjust="0"/>
    <p:restoredTop sz="94061" autoAdjust="0"/>
  </p:normalViewPr>
  <p:slideViewPr>
    <p:cSldViewPr snapToGrid="0">
      <p:cViewPr varScale="1">
        <p:scale>
          <a:sx n="101" d="100"/>
          <a:sy n="101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17D09-689D-4970-AE1C-7045316B8803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08F0E-2A75-4516-BF7F-3D555E5D7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07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1pPr>
    <a:lvl2pPr marL="337048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2pPr>
    <a:lvl3pPr marL="674096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3pPr>
    <a:lvl4pPr marL="1011144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4pPr>
    <a:lvl5pPr marL="1348191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5pPr>
    <a:lvl6pPr marL="1685239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6pPr>
    <a:lvl7pPr marL="2022287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7pPr>
    <a:lvl8pPr marL="2359335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8pPr>
    <a:lvl9pPr marL="2696383" algn="l" defTabSz="674096" rtl="0" eaLnBrk="1" latinLnBrk="0" hangingPunct="1">
      <a:defRPr sz="88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400" b="1" i="0" dirty="0"/>
              <a:t>La necesidad:</a:t>
            </a:r>
          </a:p>
          <a:p>
            <a:endParaRPr lang="es-ES" sz="2400" i="0" dirty="0"/>
          </a:p>
          <a:p>
            <a:pPr marL="0" marR="0" lvl="0" indent="0" algn="l" defTabSz="674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i="0" dirty="0"/>
              <a:t>-Hay </a:t>
            </a:r>
            <a:r>
              <a:rPr lang="es-ES" sz="2400" b="1" i="0" dirty="0"/>
              <a:t>gran dispersión en las fuentes de información que abordan el canal digital</a:t>
            </a:r>
            <a:r>
              <a:rPr lang="es-ES" sz="2400" i="0" dirty="0"/>
              <a:t>:  En España: INE, ONTSI, CNMC.. A nivel internacional: </a:t>
            </a:r>
            <a:r>
              <a:rPr lang="es-ES" sz="2400" i="0" dirty="0" err="1"/>
              <a:t>eMarketer</a:t>
            </a:r>
            <a:r>
              <a:rPr lang="es-ES" sz="2400" i="0" dirty="0"/>
              <a:t>, Statista, informes de consultoras como </a:t>
            </a:r>
            <a:r>
              <a:rPr lang="es-ES" sz="2400" i="0" dirty="0" err="1"/>
              <a:t>Mckinsey</a:t>
            </a:r>
            <a:r>
              <a:rPr lang="es-ES" sz="2400" i="0" dirty="0"/>
              <a:t> o Gardner, UNCTAD, Comisión europea. Distintas metodologías de medición dificultan la comprensión del canal. </a:t>
            </a:r>
          </a:p>
          <a:p>
            <a:pPr marL="0" marR="0" lvl="0" indent="0" algn="l" defTabSz="674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 i="0" dirty="0"/>
          </a:p>
          <a:p>
            <a:pPr marL="0" marR="0" lvl="0" indent="0" algn="l" defTabSz="457200" rtl="0" eaLnBrk="0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2400" i="0" dirty="0"/>
              <a:t>-</a:t>
            </a:r>
            <a:r>
              <a:rPr lang="es-ES" sz="2400" b="1" i="0" dirty="0"/>
              <a:t>No abundan los materiales que centre su foco en el online </a:t>
            </a:r>
            <a:r>
              <a:rPr lang="es-ES" sz="2400" b="1" i="0" dirty="0" err="1"/>
              <a:t>crossborder</a:t>
            </a:r>
            <a:r>
              <a:rPr lang="es-ES" sz="2400" i="0" dirty="0"/>
              <a:t>, sino que tratan de forma conjunta el comercio electrónico en su globalidad, cuando han pasado demasiadas cosas en últimos años que han tenido un impacto relevante en el canal digital </a:t>
            </a:r>
            <a:r>
              <a:rPr lang="es-ES" sz="2400" i="0" dirty="0" err="1"/>
              <a:t>crossborder</a:t>
            </a:r>
            <a:r>
              <a:rPr lang="es-ES" sz="2400" i="0" dirty="0"/>
              <a:t> (Brexit, reforma fiscalidad IVA UE, inflación de </a:t>
            </a:r>
            <a:r>
              <a:rPr lang="es-ES" sz="2400" i="0" dirty="0" err="1"/>
              <a:t>marketplaces</a:t>
            </a:r>
            <a:r>
              <a:rPr lang="es-ES" sz="2400" i="0" dirty="0"/>
              <a:t> a nivel mundial, el despertar de la digitalización B2B) en paralelo a la enorme progresión de la digitalización en España tras la pandemia.</a:t>
            </a:r>
          </a:p>
          <a:p>
            <a:endParaRPr lang="es-ES" sz="2400" i="0" dirty="0"/>
          </a:p>
          <a:p>
            <a:r>
              <a:rPr lang="es-ES" sz="2400" i="0" dirty="0"/>
              <a:t>-Al no ser un sector, ni ser fácilmente separable del canal tradicional de comercialización </a:t>
            </a:r>
            <a:r>
              <a:rPr lang="es-ES" sz="2400" b="1" i="0" dirty="0"/>
              <a:t>no sabemos bien ni cuanto pesa, ni cuál es su impacto sobre el PIB ni el empleo</a:t>
            </a:r>
            <a:r>
              <a:rPr lang="es-ES" sz="2400" i="0" dirty="0"/>
              <a:t>, ni cuanto podría llegar a significar si nuestras empresas, particularmente las </a:t>
            </a:r>
            <a:r>
              <a:rPr lang="es-ES" sz="2400" i="0" dirty="0" err="1"/>
              <a:t>PYMEs</a:t>
            </a:r>
            <a:r>
              <a:rPr lang="es-ES" sz="2400" i="0" dirty="0"/>
              <a:t>, acrecentaran su internacionalización a través del canal online, convergiendo en su desempeño a los mejores pares en la UE.</a:t>
            </a:r>
          </a:p>
          <a:p>
            <a:endParaRPr lang="es-ES" sz="2400" i="0" dirty="0"/>
          </a:p>
          <a:p>
            <a:r>
              <a:rPr lang="es-ES" sz="2400" i="0" dirty="0"/>
              <a:t>Todo ello justifica una compilación que actualice y ordene materiales más antiguos y que todo esto se incluya en un libro blanco que resulte doblemente inspirador para la empresa y la administración. </a:t>
            </a:r>
            <a:r>
              <a:rPr lang="es-ES" sz="2400" b="1" i="0" dirty="0"/>
              <a:t>Queremos que la primera edición de este libro blanco sea un referente para todos. Mayor conocimiento al servicio del desarrollo de este canal de internacionalización de la economía española.</a:t>
            </a:r>
            <a:endParaRPr lang="es-ES" sz="800" b="1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9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33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73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14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43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8F0E-2A75-4516-BF7F-3D555E5D725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55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385" y="766169"/>
            <a:ext cx="7022306" cy="1629869"/>
          </a:xfrm>
        </p:spPr>
        <p:txBody>
          <a:bodyPr anchor="b"/>
          <a:lstStyle>
            <a:lvl1pPr algn="ctr">
              <a:defRPr sz="409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0385" y="2458891"/>
            <a:ext cx="7022306" cy="1130288"/>
          </a:xfrm>
        </p:spPr>
        <p:txBody>
          <a:bodyPr/>
          <a:lstStyle>
            <a:lvl1pPr marL="0" indent="0" algn="ctr">
              <a:buNone/>
              <a:defRPr sz="1638"/>
            </a:lvl1pPr>
            <a:lvl2pPr marL="312085" indent="0" algn="ctr">
              <a:buNone/>
              <a:defRPr sz="1365"/>
            </a:lvl2pPr>
            <a:lvl3pPr marL="624169" indent="0" algn="ctr">
              <a:buNone/>
              <a:defRPr sz="1229"/>
            </a:lvl3pPr>
            <a:lvl4pPr marL="936254" indent="0" algn="ctr">
              <a:buNone/>
              <a:defRPr sz="1092"/>
            </a:lvl4pPr>
            <a:lvl5pPr marL="1248339" indent="0" algn="ctr">
              <a:buNone/>
              <a:defRPr sz="1092"/>
            </a:lvl5pPr>
            <a:lvl6pPr marL="1560424" indent="0" algn="ctr">
              <a:buNone/>
              <a:defRPr sz="1092"/>
            </a:lvl6pPr>
            <a:lvl7pPr marL="1872508" indent="0" algn="ctr">
              <a:buNone/>
              <a:defRPr sz="1092"/>
            </a:lvl7pPr>
            <a:lvl8pPr marL="2184593" indent="0" algn="ctr">
              <a:buNone/>
              <a:defRPr sz="1092"/>
            </a:lvl8pPr>
            <a:lvl9pPr marL="2496678" indent="0" algn="ctr">
              <a:buNone/>
              <a:defRPr sz="109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11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9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0451" y="249249"/>
            <a:ext cx="2018913" cy="396738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711" y="249249"/>
            <a:ext cx="5939701" cy="396738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91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80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35" y="1167134"/>
            <a:ext cx="8075652" cy="1947389"/>
          </a:xfrm>
        </p:spPr>
        <p:txBody>
          <a:bodyPr anchor="b"/>
          <a:lstStyle>
            <a:lvl1pPr>
              <a:defRPr sz="409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835" y="3132947"/>
            <a:ext cx="8075652" cy="1024086"/>
          </a:xfrm>
        </p:spPr>
        <p:txBody>
          <a:bodyPr/>
          <a:lstStyle>
            <a:lvl1pPr marL="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1pPr>
            <a:lvl2pPr marL="312085" indent="0">
              <a:buNone/>
              <a:defRPr sz="1365">
                <a:solidFill>
                  <a:schemeClr val="tx1">
                    <a:tint val="75000"/>
                  </a:schemeClr>
                </a:solidFill>
              </a:defRPr>
            </a:lvl2pPr>
            <a:lvl3pPr marL="624169" indent="0">
              <a:buNone/>
              <a:defRPr sz="1229">
                <a:solidFill>
                  <a:schemeClr val="tx1">
                    <a:tint val="75000"/>
                  </a:schemeClr>
                </a:solidFill>
              </a:defRPr>
            </a:lvl3pPr>
            <a:lvl4pPr marL="936254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4pPr>
            <a:lvl5pPr marL="1248339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5pPr>
            <a:lvl6pPr marL="1560424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6pPr>
            <a:lvl7pPr marL="1872508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7pPr>
            <a:lvl8pPr marL="2184593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8pPr>
            <a:lvl9pPr marL="2496678" indent="0">
              <a:buNone/>
              <a:defRPr sz="10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1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711" y="1246243"/>
            <a:ext cx="3979307" cy="297039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0057" y="1246243"/>
            <a:ext cx="3979307" cy="297039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54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931" y="249249"/>
            <a:ext cx="8075652" cy="90488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931" y="1147628"/>
            <a:ext cx="3961019" cy="562434"/>
          </a:xfrm>
        </p:spPr>
        <p:txBody>
          <a:bodyPr anchor="b"/>
          <a:lstStyle>
            <a:lvl1pPr marL="0" indent="0">
              <a:buNone/>
              <a:defRPr sz="1638" b="1"/>
            </a:lvl1pPr>
            <a:lvl2pPr marL="312085" indent="0">
              <a:buNone/>
              <a:defRPr sz="1365" b="1"/>
            </a:lvl2pPr>
            <a:lvl3pPr marL="624169" indent="0">
              <a:buNone/>
              <a:defRPr sz="1229" b="1"/>
            </a:lvl3pPr>
            <a:lvl4pPr marL="936254" indent="0">
              <a:buNone/>
              <a:defRPr sz="1092" b="1"/>
            </a:lvl4pPr>
            <a:lvl5pPr marL="1248339" indent="0">
              <a:buNone/>
              <a:defRPr sz="1092" b="1"/>
            </a:lvl5pPr>
            <a:lvl6pPr marL="1560424" indent="0">
              <a:buNone/>
              <a:defRPr sz="1092" b="1"/>
            </a:lvl6pPr>
            <a:lvl7pPr marL="1872508" indent="0">
              <a:buNone/>
              <a:defRPr sz="1092" b="1"/>
            </a:lvl7pPr>
            <a:lvl8pPr marL="2184593" indent="0">
              <a:buNone/>
              <a:defRPr sz="1092" b="1"/>
            </a:lvl8pPr>
            <a:lvl9pPr marL="2496678" indent="0">
              <a:buNone/>
              <a:defRPr sz="109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931" y="1710062"/>
            <a:ext cx="3961019" cy="251524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0057" y="1147628"/>
            <a:ext cx="3980526" cy="562434"/>
          </a:xfrm>
        </p:spPr>
        <p:txBody>
          <a:bodyPr anchor="b"/>
          <a:lstStyle>
            <a:lvl1pPr marL="0" indent="0">
              <a:buNone/>
              <a:defRPr sz="1638" b="1"/>
            </a:lvl1pPr>
            <a:lvl2pPr marL="312085" indent="0">
              <a:buNone/>
              <a:defRPr sz="1365" b="1"/>
            </a:lvl2pPr>
            <a:lvl3pPr marL="624169" indent="0">
              <a:buNone/>
              <a:defRPr sz="1229" b="1"/>
            </a:lvl3pPr>
            <a:lvl4pPr marL="936254" indent="0">
              <a:buNone/>
              <a:defRPr sz="1092" b="1"/>
            </a:lvl4pPr>
            <a:lvl5pPr marL="1248339" indent="0">
              <a:buNone/>
              <a:defRPr sz="1092" b="1"/>
            </a:lvl5pPr>
            <a:lvl6pPr marL="1560424" indent="0">
              <a:buNone/>
              <a:defRPr sz="1092" b="1"/>
            </a:lvl6pPr>
            <a:lvl7pPr marL="1872508" indent="0">
              <a:buNone/>
              <a:defRPr sz="1092" b="1"/>
            </a:lvl7pPr>
            <a:lvl8pPr marL="2184593" indent="0">
              <a:buNone/>
              <a:defRPr sz="1092" b="1"/>
            </a:lvl8pPr>
            <a:lvl9pPr marL="2496678" indent="0">
              <a:buNone/>
              <a:defRPr sz="109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0057" y="1710062"/>
            <a:ext cx="3980526" cy="251524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33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07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22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931" y="312102"/>
            <a:ext cx="3019835" cy="1092359"/>
          </a:xfrm>
        </p:spPr>
        <p:txBody>
          <a:bodyPr anchor="b"/>
          <a:lstStyle>
            <a:lvl1pPr>
              <a:defRPr sz="218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0526" y="674055"/>
            <a:ext cx="4740057" cy="3326926"/>
          </a:xfrm>
        </p:spPr>
        <p:txBody>
          <a:bodyPr/>
          <a:lstStyle>
            <a:lvl1pPr>
              <a:defRPr sz="2184"/>
            </a:lvl1pPr>
            <a:lvl2pPr>
              <a:defRPr sz="1911"/>
            </a:lvl2pPr>
            <a:lvl3pPr>
              <a:defRPr sz="1638"/>
            </a:lvl3pPr>
            <a:lvl4pPr>
              <a:defRPr sz="1365"/>
            </a:lvl4pPr>
            <a:lvl5pPr>
              <a:defRPr sz="1365"/>
            </a:lvl5pPr>
            <a:lvl6pPr>
              <a:defRPr sz="1365"/>
            </a:lvl6pPr>
            <a:lvl7pPr>
              <a:defRPr sz="1365"/>
            </a:lvl7pPr>
            <a:lvl8pPr>
              <a:defRPr sz="1365"/>
            </a:lvl8pPr>
            <a:lvl9pPr>
              <a:defRPr sz="136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931" y="1404462"/>
            <a:ext cx="3019835" cy="2601938"/>
          </a:xfrm>
        </p:spPr>
        <p:txBody>
          <a:bodyPr/>
          <a:lstStyle>
            <a:lvl1pPr marL="0" indent="0">
              <a:buNone/>
              <a:defRPr sz="1092"/>
            </a:lvl1pPr>
            <a:lvl2pPr marL="312085" indent="0">
              <a:buNone/>
              <a:defRPr sz="956"/>
            </a:lvl2pPr>
            <a:lvl3pPr marL="624169" indent="0">
              <a:buNone/>
              <a:defRPr sz="819"/>
            </a:lvl3pPr>
            <a:lvl4pPr marL="936254" indent="0">
              <a:buNone/>
              <a:defRPr sz="683"/>
            </a:lvl4pPr>
            <a:lvl5pPr marL="1248339" indent="0">
              <a:buNone/>
              <a:defRPr sz="683"/>
            </a:lvl5pPr>
            <a:lvl6pPr marL="1560424" indent="0">
              <a:buNone/>
              <a:defRPr sz="683"/>
            </a:lvl6pPr>
            <a:lvl7pPr marL="1872508" indent="0">
              <a:buNone/>
              <a:defRPr sz="683"/>
            </a:lvl7pPr>
            <a:lvl8pPr marL="2184593" indent="0">
              <a:buNone/>
              <a:defRPr sz="683"/>
            </a:lvl8pPr>
            <a:lvl9pPr marL="2496678" indent="0">
              <a:buNone/>
              <a:defRPr sz="68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21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931" y="312102"/>
            <a:ext cx="3019835" cy="1092359"/>
          </a:xfrm>
        </p:spPr>
        <p:txBody>
          <a:bodyPr anchor="b"/>
          <a:lstStyle>
            <a:lvl1pPr>
              <a:defRPr sz="218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80526" y="674055"/>
            <a:ext cx="4740057" cy="3326926"/>
          </a:xfrm>
        </p:spPr>
        <p:txBody>
          <a:bodyPr anchor="t"/>
          <a:lstStyle>
            <a:lvl1pPr marL="0" indent="0">
              <a:buNone/>
              <a:defRPr sz="2184"/>
            </a:lvl1pPr>
            <a:lvl2pPr marL="312085" indent="0">
              <a:buNone/>
              <a:defRPr sz="1911"/>
            </a:lvl2pPr>
            <a:lvl3pPr marL="624169" indent="0">
              <a:buNone/>
              <a:defRPr sz="1638"/>
            </a:lvl3pPr>
            <a:lvl4pPr marL="936254" indent="0">
              <a:buNone/>
              <a:defRPr sz="1365"/>
            </a:lvl4pPr>
            <a:lvl5pPr marL="1248339" indent="0">
              <a:buNone/>
              <a:defRPr sz="1365"/>
            </a:lvl5pPr>
            <a:lvl6pPr marL="1560424" indent="0">
              <a:buNone/>
              <a:defRPr sz="1365"/>
            </a:lvl6pPr>
            <a:lvl7pPr marL="1872508" indent="0">
              <a:buNone/>
              <a:defRPr sz="1365"/>
            </a:lvl7pPr>
            <a:lvl8pPr marL="2184593" indent="0">
              <a:buNone/>
              <a:defRPr sz="1365"/>
            </a:lvl8pPr>
            <a:lvl9pPr marL="2496678" indent="0">
              <a:buNone/>
              <a:defRPr sz="136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931" y="1404462"/>
            <a:ext cx="3019835" cy="2601938"/>
          </a:xfrm>
        </p:spPr>
        <p:txBody>
          <a:bodyPr/>
          <a:lstStyle>
            <a:lvl1pPr marL="0" indent="0">
              <a:buNone/>
              <a:defRPr sz="1092"/>
            </a:lvl1pPr>
            <a:lvl2pPr marL="312085" indent="0">
              <a:buNone/>
              <a:defRPr sz="956"/>
            </a:lvl2pPr>
            <a:lvl3pPr marL="624169" indent="0">
              <a:buNone/>
              <a:defRPr sz="819"/>
            </a:lvl3pPr>
            <a:lvl4pPr marL="936254" indent="0">
              <a:buNone/>
              <a:defRPr sz="683"/>
            </a:lvl4pPr>
            <a:lvl5pPr marL="1248339" indent="0">
              <a:buNone/>
              <a:defRPr sz="683"/>
            </a:lvl5pPr>
            <a:lvl6pPr marL="1560424" indent="0">
              <a:buNone/>
              <a:defRPr sz="683"/>
            </a:lvl6pPr>
            <a:lvl7pPr marL="1872508" indent="0">
              <a:buNone/>
              <a:defRPr sz="683"/>
            </a:lvl7pPr>
            <a:lvl8pPr marL="2184593" indent="0">
              <a:buNone/>
              <a:defRPr sz="683"/>
            </a:lvl8pPr>
            <a:lvl9pPr marL="2496678" indent="0">
              <a:buNone/>
              <a:defRPr sz="68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88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712" y="249249"/>
            <a:ext cx="8075652" cy="90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712" y="1246243"/>
            <a:ext cx="8075652" cy="297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11" y="4339092"/>
            <a:ext cx="2106692" cy="2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2C68-C7AE-46D8-8B26-02C09C0FC38B}" type="datetimeFigureOut">
              <a:rPr lang="es-ES" smtClean="0"/>
              <a:t>24/06/2024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1519" y="4339092"/>
            <a:ext cx="3160038" cy="2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2672" y="4339092"/>
            <a:ext cx="2106692" cy="249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89C31-BE0A-4A9A-9535-616F0CEB71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84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24169" rtl="0" eaLnBrk="1" latinLnBrk="0" hangingPunct="1">
        <a:lnSpc>
          <a:spcPct val="90000"/>
        </a:lnSpc>
        <a:spcBef>
          <a:spcPct val="0"/>
        </a:spcBef>
        <a:buNone/>
        <a:defRPr sz="30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042" indent="-156042" algn="l" defTabSz="624169" rtl="0" eaLnBrk="1" latinLnBrk="0" hangingPunct="1">
        <a:lnSpc>
          <a:spcPct val="90000"/>
        </a:lnSpc>
        <a:spcBef>
          <a:spcPts val="683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68127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638" kern="1200">
          <a:solidFill>
            <a:schemeClr val="tx1"/>
          </a:solidFill>
          <a:latin typeface="+mn-lt"/>
          <a:ea typeface="+mn-ea"/>
          <a:cs typeface="+mn-cs"/>
        </a:defRPr>
      </a:lvl2pPr>
      <a:lvl3pPr marL="780212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+mn-lt"/>
          <a:ea typeface="+mn-ea"/>
          <a:cs typeface="+mn-cs"/>
        </a:defRPr>
      </a:lvl3pPr>
      <a:lvl4pPr marL="1092297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4pPr>
      <a:lvl5pPr marL="1404381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5pPr>
      <a:lvl6pPr marL="1716466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6pPr>
      <a:lvl7pPr marL="2028551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7pPr>
      <a:lvl8pPr marL="2340635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8pPr>
      <a:lvl9pPr marL="2652720" indent="-156042" algn="l" defTabSz="624169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1pPr>
      <a:lvl2pPr marL="312085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2pPr>
      <a:lvl3pPr marL="624169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3pPr>
      <a:lvl4pPr marL="936254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4pPr>
      <a:lvl5pPr marL="1248339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5pPr>
      <a:lvl6pPr marL="1560424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6pPr>
      <a:lvl7pPr marL="1872508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7pPr>
      <a:lvl8pPr marL="2184593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8pPr>
      <a:lvl9pPr marL="2496678" algn="l" defTabSz="624169" rtl="0" eaLnBrk="1" latinLnBrk="0" hangingPunct="1">
        <a:defRPr sz="12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7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6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3" Type="http://schemas.openxmlformats.org/officeDocument/2006/relationships/image" Target="../media/image5.pn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3363FA5-72F5-4996-7CB9-8506335A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3075" cy="4681538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AA81FDC-CE97-5499-6846-7D8F807A424F}"/>
              </a:ext>
            </a:extLst>
          </p:cNvPr>
          <p:cNvSpPr/>
          <p:nvPr/>
        </p:nvSpPr>
        <p:spPr>
          <a:xfrm>
            <a:off x="5953124" y="393859"/>
            <a:ext cx="2238375" cy="5978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6151E42-44C8-5AAC-77FB-5246250E0B85}"/>
              </a:ext>
            </a:extLst>
          </p:cNvPr>
          <p:cNvSpPr txBox="1"/>
          <p:nvPr/>
        </p:nvSpPr>
        <p:spPr>
          <a:xfrm>
            <a:off x="5058097" y="1010788"/>
            <a:ext cx="4304978" cy="97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s-ES" sz="1800" b="1" kern="1400" spc="-50" dirty="0">
                <a:solidFill>
                  <a:schemeClr val="bg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REUNIÓN TELEMÁTICA DE DIRECTORES GENERALES DE CÁMARAS DE COMERCIO</a:t>
            </a:r>
          </a:p>
          <a:p>
            <a:pPr algn="ctr">
              <a:spcAft>
                <a:spcPts val="400"/>
              </a:spcAft>
            </a:pPr>
            <a:r>
              <a:rPr lang="es-ES" b="1" kern="1400" spc="-50" dirty="0">
                <a:solidFill>
                  <a:schemeClr val="bg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de junio de 2024</a:t>
            </a:r>
            <a:endParaRPr lang="es-ES" sz="1800" b="1" kern="1400" spc="-50" dirty="0">
              <a:solidFill>
                <a:schemeClr val="bg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7B49CA-71B3-0255-111E-4D74838D1C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32" y="412909"/>
            <a:ext cx="1864360" cy="521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56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99DD61-BA0E-B44E-44E3-2B4E9D1F9022}"/>
              </a:ext>
            </a:extLst>
          </p:cNvPr>
          <p:cNvSpPr txBox="1"/>
          <p:nvPr/>
        </p:nvSpPr>
        <p:spPr>
          <a:xfrm>
            <a:off x="336550" y="228600"/>
            <a:ext cx="869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… lo que nos permite conocer mejor a las empresas y adaptarnos</a:t>
            </a:r>
          </a:p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a sus necesidades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BBC9CBD-5C6D-8C65-DD9E-7C1848535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5258" y="524076"/>
            <a:ext cx="6365467" cy="36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>
            <a:extLst>
              <a:ext uri="{FF2B5EF4-FFF2-40B4-BE49-F238E27FC236}">
                <a16:creationId xmlns:a16="http://schemas.microsoft.com/office/drawing/2014/main" id="{2DB010D9-2804-25E5-A3F8-1658D62ECE50}"/>
              </a:ext>
            </a:extLst>
          </p:cNvPr>
          <p:cNvGrpSpPr/>
          <p:nvPr/>
        </p:nvGrpSpPr>
        <p:grpSpPr>
          <a:xfrm>
            <a:off x="336550" y="228600"/>
            <a:ext cx="8628332" cy="2933299"/>
            <a:chOff x="336550" y="228600"/>
            <a:chExt cx="8628332" cy="2933299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50" y="228600"/>
              <a:ext cx="6664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Cadena de valor y retos del </a:t>
              </a:r>
              <a:r>
                <a:rPr lang="es-ES" b="1" dirty="0" err="1">
                  <a:solidFill>
                    <a:srgbClr val="DF2131"/>
                  </a:solidFill>
                  <a:latin typeface="HelveticaNeueLT Std" panose="020B0604020202020204" pitchFamily="34" charset="0"/>
                </a:rPr>
                <a:t>ecommerce</a:t>
              </a:r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 internacional</a:t>
              </a: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D8825D6D-9900-E9E8-34CA-91634F41FC96}"/>
                </a:ext>
              </a:extLst>
            </p:cNvPr>
            <p:cNvGrpSpPr/>
            <p:nvPr/>
          </p:nvGrpSpPr>
          <p:grpSpPr>
            <a:xfrm>
              <a:off x="398191" y="1459878"/>
              <a:ext cx="8566691" cy="1702021"/>
              <a:chOff x="398191" y="1440330"/>
              <a:chExt cx="8566691" cy="1702021"/>
            </a:xfrm>
          </p:grpSpPr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E2FA1336-43EC-3B99-5427-3A8ADBD8676B}"/>
                  </a:ext>
                </a:extLst>
              </p:cNvPr>
              <p:cNvGrpSpPr/>
              <p:nvPr/>
            </p:nvGrpSpPr>
            <p:grpSpPr>
              <a:xfrm>
                <a:off x="4802121" y="1445034"/>
                <a:ext cx="1231154" cy="1697317"/>
                <a:chOff x="4802121" y="1445034"/>
                <a:chExt cx="1231154" cy="1697317"/>
              </a:xfrm>
            </p:grpSpPr>
            <p:sp>
              <p:nvSpPr>
                <p:cNvPr id="12" name="Rectángulo: esquinas redondeadas 11">
                  <a:extLst>
                    <a:ext uri="{FF2B5EF4-FFF2-40B4-BE49-F238E27FC236}">
                      <a16:creationId xmlns:a16="http://schemas.microsoft.com/office/drawing/2014/main" id="{769BEBA6-9E0A-AFDD-95A0-A2FE9FC4A5A1}"/>
                    </a:ext>
                  </a:extLst>
                </p:cNvPr>
                <p:cNvSpPr/>
                <p:nvPr/>
              </p:nvSpPr>
              <p:spPr>
                <a:xfrm>
                  <a:off x="4802121" y="1445034"/>
                  <a:ext cx="1231153" cy="1697317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34CBDF8C-2FF4-F06B-3D21-81B970FB5FB7}"/>
                    </a:ext>
                  </a:extLst>
                </p:cNvPr>
                <p:cNvSpPr txBox="1"/>
                <p:nvPr/>
              </p:nvSpPr>
              <p:spPr>
                <a:xfrm>
                  <a:off x="4802121" y="2491176"/>
                  <a:ext cx="12311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Aspectos</a:t>
                  </a:r>
                </a:p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legales</a:t>
                  </a:r>
                </a:p>
              </p:txBody>
            </p:sp>
            <p:pic>
              <p:nvPicPr>
                <p:cNvPr id="17" name="Gráfico 16">
                  <a:extLst>
                    <a:ext uri="{FF2B5EF4-FFF2-40B4-BE49-F238E27FC236}">
                      <a16:creationId xmlns:a16="http://schemas.microsoft.com/office/drawing/2014/main" id="{BB0188EF-CA84-6E40-414E-4F94DEAE46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7159" y="1608109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B8C6599F-318B-ED6C-E255-DBFB544899EF}"/>
                  </a:ext>
                </a:extLst>
              </p:cNvPr>
              <p:cNvGrpSpPr/>
              <p:nvPr/>
            </p:nvGrpSpPr>
            <p:grpSpPr>
              <a:xfrm>
                <a:off x="1865278" y="1440330"/>
                <a:ext cx="1234677" cy="1697318"/>
                <a:chOff x="1865278" y="1440330"/>
                <a:chExt cx="1234677" cy="1697318"/>
              </a:xfrm>
            </p:grpSpPr>
            <p:sp>
              <p:nvSpPr>
                <p:cNvPr id="10" name="Rectángulo: esquinas redondeadas 9">
                  <a:extLst>
                    <a:ext uri="{FF2B5EF4-FFF2-40B4-BE49-F238E27FC236}">
                      <a16:creationId xmlns:a16="http://schemas.microsoft.com/office/drawing/2014/main" id="{095ADBF6-C8FB-790F-AAFF-E40B20835A59}"/>
                    </a:ext>
                  </a:extLst>
                </p:cNvPr>
                <p:cNvSpPr/>
                <p:nvPr/>
              </p:nvSpPr>
              <p:spPr>
                <a:xfrm>
                  <a:off x="1868802" y="1440330"/>
                  <a:ext cx="1231153" cy="1697318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17766DEA-3C0F-F98D-8AB5-8CEB9A3BB41C}"/>
                    </a:ext>
                  </a:extLst>
                </p:cNvPr>
                <p:cNvSpPr txBox="1"/>
                <p:nvPr/>
              </p:nvSpPr>
              <p:spPr>
                <a:xfrm>
                  <a:off x="1865278" y="2407025"/>
                  <a:ext cx="1234574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Selección de</a:t>
                  </a:r>
                </a:p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la plataforma tecnológica</a:t>
                  </a:r>
                </a:p>
              </p:txBody>
            </p:sp>
            <p:pic>
              <p:nvPicPr>
                <p:cNvPr id="19" name="Gráfico 18">
                  <a:extLst>
                    <a:ext uri="{FF2B5EF4-FFF2-40B4-BE49-F238E27FC236}">
                      <a16:creationId xmlns:a16="http://schemas.microsoft.com/office/drawing/2014/main" id="{75D993A7-9EE0-E8F9-0A38-6FC10B223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3737" y="1620769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F289E8B3-1E60-ABA5-657E-A315129D726B}"/>
                  </a:ext>
                </a:extLst>
              </p:cNvPr>
              <p:cNvGrpSpPr/>
              <p:nvPr/>
            </p:nvGrpSpPr>
            <p:grpSpPr>
              <a:xfrm>
                <a:off x="7733728" y="1440330"/>
                <a:ext cx="1231154" cy="1697318"/>
                <a:chOff x="7733728" y="1440330"/>
                <a:chExt cx="1231154" cy="1697318"/>
              </a:xfrm>
            </p:grpSpPr>
            <p:sp>
              <p:nvSpPr>
                <p:cNvPr id="14" name="Rectángulo: esquinas redondeadas 13">
                  <a:extLst>
                    <a:ext uri="{FF2B5EF4-FFF2-40B4-BE49-F238E27FC236}">
                      <a16:creationId xmlns:a16="http://schemas.microsoft.com/office/drawing/2014/main" id="{198C6FBF-416D-6014-5A9D-601F6F6506AE}"/>
                    </a:ext>
                  </a:extLst>
                </p:cNvPr>
                <p:cNvSpPr/>
                <p:nvPr/>
              </p:nvSpPr>
              <p:spPr>
                <a:xfrm>
                  <a:off x="7733729" y="1440330"/>
                  <a:ext cx="1231153" cy="1697318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095FE763-0FB4-CE41-6710-722267E2F736}"/>
                    </a:ext>
                  </a:extLst>
                </p:cNvPr>
                <p:cNvSpPr txBox="1"/>
                <p:nvPr/>
              </p:nvSpPr>
              <p:spPr>
                <a:xfrm>
                  <a:off x="7733728" y="2491176"/>
                  <a:ext cx="123115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Atención</a:t>
                  </a:r>
                </a:p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al cliente</a:t>
                  </a:r>
                </a:p>
              </p:txBody>
            </p:sp>
            <p:pic>
              <p:nvPicPr>
                <p:cNvPr id="21" name="Gráfico 20">
                  <a:extLst>
                    <a:ext uri="{FF2B5EF4-FFF2-40B4-BE49-F238E27FC236}">
                      <a16:creationId xmlns:a16="http://schemas.microsoft.com/office/drawing/2014/main" id="{3FE05620-ED94-55B1-60E8-E3872439AF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7112" y="1632721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BE2F6B1B-7C38-BAFC-2968-E5EE4F1DE80B}"/>
                  </a:ext>
                </a:extLst>
              </p:cNvPr>
              <p:cNvGrpSpPr/>
              <p:nvPr/>
            </p:nvGrpSpPr>
            <p:grpSpPr>
              <a:xfrm>
                <a:off x="3336316" y="1443690"/>
                <a:ext cx="1231154" cy="1697316"/>
                <a:chOff x="3336316" y="1443690"/>
                <a:chExt cx="1231154" cy="1697316"/>
              </a:xfrm>
            </p:grpSpPr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76EA92E2-7945-22A5-F211-C79E23324808}"/>
                    </a:ext>
                  </a:extLst>
                </p:cNvPr>
                <p:cNvSpPr/>
                <p:nvPr/>
              </p:nvSpPr>
              <p:spPr>
                <a:xfrm>
                  <a:off x="3336317" y="1443690"/>
                  <a:ext cx="1231153" cy="1697316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1024CE6-0C9C-FA5A-596B-D2618D830FA3}"/>
                    </a:ext>
                  </a:extLst>
                </p:cNvPr>
                <p:cNvSpPr txBox="1"/>
                <p:nvPr/>
              </p:nvSpPr>
              <p:spPr>
                <a:xfrm>
                  <a:off x="3336316" y="2487817"/>
                  <a:ext cx="1231154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Medios</a:t>
                  </a:r>
                </a:p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de pago</a:t>
                  </a:r>
                </a:p>
              </p:txBody>
            </p:sp>
            <p:pic>
              <p:nvPicPr>
                <p:cNvPr id="23" name="Gráfico 22">
                  <a:extLst>
                    <a:ext uri="{FF2B5EF4-FFF2-40B4-BE49-F238E27FC236}">
                      <a16:creationId xmlns:a16="http://schemas.microsoft.com/office/drawing/2014/main" id="{4C6C689E-6CA4-63F2-2D23-A1AB4A7D0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0182" y="1638697"/>
                  <a:ext cx="720000" cy="720000"/>
                </a:xfrm>
                <a:prstGeom prst="rect">
                  <a:avLst/>
                </a:prstGeom>
              </p:spPr>
            </p:pic>
          </p:grpSp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4EAE7699-0687-7E0A-E5ED-84B22D826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680890" y="2266037"/>
                <a:ext cx="141072" cy="124143"/>
              </a:xfrm>
              <a:prstGeom prst="rect">
                <a:avLst/>
              </a:prstGeom>
            </p:spPr>
          </p:pic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17F1AF82-6AC2-F645-1625-726D214F8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145411" y="2266036"/>
                <a:ext cx="141072" cy="124143"/>
              </a:xfrm>
              <a:prstGeom prst="rect">
                <a:avLst/>
              </a:prstGeom>
            </p:spPr>
          </p:pic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085A2AC9-1CE3-34E0-3E00-88D3E9CC9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615192" y="2266036"/>
                <a:ext cx="141072" cy="124143"/>
              </a:xfrm>
              <a:prstGeom prst="rect">
                <a:avLst/>
              </a:prstGeom>
            </p:spPr>
          </p:pic>
          <p:pic>
            <p:nvPicPr>
              <p:cNvPr id="27" name="Gráfico 26">
                <a:extLst>
                  <a:ext uri="{FF2B5EF4-FFF2-40B4-BE49-F238E27FC236}">
                    <a16:creationId xmlns:a16="http://schemas.microsoft.com/office/drawing/2014/main" id="{DAB2DEAC-C157-6EF9-8890-CE2C9DF03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079131" y="2266035"/>
                <a:ext cx="141072" cy="124143"/>
              </a:xfrm>
              <a:prstGeom prst="rect">
                <a:avLst/>
              </a:prstGeom>
            </p:spPr>
          </p:pic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E351198F-E205-B479-8502-757DC4D6C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45867" y="2266034"/>
                <a:ext cx="141072" cy="124143"/>
              </a:xfrm>
              <a:prstGeom prst="rect">
                <a:avLst/>
              </a:prstGeom>
            </p:spPr>
          </p:pic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847C45B1-E598-01D1-6829-9C4925F9E19E}"/>
                  </a:ext>
                </a:extLst>
              </p:cNvPr>
              <p:cNvGrpSpPr/>
              <p:nvPr/>
            </p:nvGrpSpPr>
            <p:grpSpPr>
              <a:xfrm>
                <a:off x="6267925" y="1440330"/>
                <a:ext cx="1231153" cy="1697318"/>
                <a:chOff x="6267925" y="1440330"/>
                <a:chExt cx="1231153" cy="1697318"/>
              </a:xfrm>
            </p:grpSpPr>
            <p:sp>
              <p:nvSpPr>
                <p:cNvPr id="13" name="Rectángulo: esquinas redondeadas 12">
                  <a:extLst>
                    <a:ext uri="{FF2B5EF4-FFF2-40B4-BE49-F238E27FC236}">
                      <a16:creationId xmlns:a16="http://schemas.microsoft.com/office/drawing/2014/main" id="{D236E41B-2DA8-63D4-7257-467112B787CE}"/>
                    </a:ext>
                  </a:extLst>
                </p:cNvPr>
                <p:cNvSpPr/>
                <p:nvPr/>
              </p:nvSpPr>
              <p:spPr>
                <a:xfrm>
                  <a:off x="6267925" y="1440330"/>
                  <a:ext cx="1231153" cy="1697318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37D409B1-346B-B7DD-AC6A-1B0B0E2D9367}"/>
                    </a:ext>
                  </a:extLst>
                </p:cNvPr>
                <p:cNvSpPr txBox="1"/>
                <p:nvPr/>
              </p:nvSpPr>
              <p:spPr>
                <a:xfrm>
                  <a:off x="6267925" y="2568120"/>
                  <a:ext cx="123115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Logística</a:t>
                  </a:r>
                </a:p>
              </p:txBody>
            </p:sp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F6A702D4-80D7-4A2A-84A5-81B4E8A6C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338" y="1638697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8C429A15-7999-1982-79FD-A38787EC6E45}"/>
                  </a:ext>
                </a:extLst>
              </p:cNvPr>
              <p:cNvGrpSpPr/>
              <p:nvPr/>
            </p:nvGrpSpPr>
            <p:grpSpPr>
              <a:xfrm>
                <a:off x="398191" y="1440330"/>
                <a:ext cx="1231581" cy="1697316"/>
                <a:chOff x="398191" y="1440330"/>
                <a:chExt cx="1231581" cy="1697316"/>
              </a:xfrm>
            </p:grpSpPr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8AEA92B5-514F-EA80-3D1B-A637A3AF5A18}"/>
                    </a:ext>
                  </a:extLst>
                </p:cNvPr>
                <p:cNvSpPr/>
                <p:nvPr/>
              </p:nvSpPr>
              <p:spPr>
                <a:xfrm>
                  <a:off x="398619" y="1440330"/>
                  <a:ext cx="1231153" cy="1697316"/>
                </a:xfrm>
                <a:prstGeom prst="roundRect">
                  <a:avLst>
                    <a:gd name="adj" fmla="val 1168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1793ADEA-DF27-CA5B-CBD0-85FD467D995F}"/>
                    </a:ext>
                  </a:extLst>
                </p:cNvPr>
                <p:cNvSpPr txBox="1"/>
                <p:nvPr/>
              </p:nvSpPr>
              <p:spPr>
                <a:xfrm>
                  <a:off x="398191" y="2407025"/>
                  <a:ext cx="122762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Marketing online</a:t>
                  </a:r>
                </a:p>
                <a:p>
                  <a:pPr algn="ctr"/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y promoción en destino</a:t>
                  </a:r>
                </a:p>
              </p:txBody>
            </p:sp>
            <p:pic>
              <p:nvPicPr>
                <p:cNvPr id="37" name="Gráfico 36">
                  <a:extLst>
                    <a:ext uri="{FF2B5EF4-FFF2-40B4-BE49-F238E27FC236}">
                      <a16:creationId xmlns:a16="http://schemas.microsoft.com/office/drawing/2014/main" id="{BF831875-E63F-CFCF-9000-A18050B17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005" y="1611335"/>
                  <a:ext cx="720000" cy="720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65988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id="{C70BA826-A167-66A5-75F9-B52B12BDB716}"/>
              </a:ext>
            </a:extLst>
          </p:cNvPr>
          <p:cNvGrpSpPr/>
          <p:nvPr/>
        </p:nvGrpSpPr>
        <p:grpSpPr>
          <a:xfrm>
            <a:off x="336550" y="228600"/>
            <a:ext cx="8502650" cy="3243139"/>
            <a:chOff x="336550" y="228600"/>
            <a:chExt cx="8502650" cy="3243139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50" y="228600"/>
              <a:ext cx="8502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El ecosistema </a:t>
              </a:r>
              <a:r>
                <a:rPr lang="es-ES" b="1" dirty="0" err="1">
                  <a:solidFill>
                    <a:srgbClr val="DF2131"/>
                  </a:solidFill>
                  <a:latin typeface="HelveticaNeueLT Std" panose="020B0604020202020204" pitchFamily="34" charset="0"/>
                </a:rPr>
                <a:t>ecommerce</a:t>
              </a:r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 es amplio… ¡y con recursos para las empresas!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1579211-7BC3-F8A3-C93E-5B2DE7076CC5}"/>
                </a:ext>
              </a:extLst>
            </p:cNvPr>
            <p:cNvGrpSpPr/>
            <p:nvPr/>
          </p:nvGrpSpPr>
          <p:grpSpPr>
            <a:xfrm>
              <a:off x="635798" y="1108359"/>
              <a:ext cx="2495868" cy="1029211"/>
              <a:chOff x="336979" y="1311558"/>
              <a:chExt cx="2495868" cy="1029211"/>
            </a:xfrm>
          </p:grpSpPr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1890F3A5-6501-7F8E-B9AD-6BF34F0E4C43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FD98E1C-6C32-6887-A8FE-B7E9B88CA72D}"/>
                  </a:ext>
                </a:extLst>
              </p:cNvPr>
              <p:cNvSpPr txBox="1"/>
              <p:nvPr/>
            </p:nvSpPr>
            <p:spPr>
              <a:xfrm>
                <a:off x="1273016" y="1626108"/>
                <a:ext cx="13745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Programas de apoyo</a:t>
                </a:r>
              </a:p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de ámbito nacional</a:t>
                </a:r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50D529AD-7B8B-8D58-A09C-FC903EB41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D01DBA12-E6FD-3023-FEF8-04C432E05CFF}"/>
                </a:ext>
              </a:extLst>
            </p:cNvPr>
            <p:cNvGrpSpPr/>
            <p:nvPr/>
          </p:nvGrpSpPr>
          <p:grpSpPr>
            <a:xfrm>
              <a:off x="635798" y="2442528"/>
              <a:ext cx="2495868" cy="1029211"/>
              <a:chOff x="336979" y="1311558"/>
              <a:chExt cx="2495868" cy="1029211"/>
            </a:xfrm>
          </p:grpSpPr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D3FBF41C-32D6-F9EC-54C3-50F25C22FCC0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6F4C9AAD-E043-C7A6-9A16-BFBB2099BEC9}"/>
                  </a:ext>
                </a:extLst>
              </p:cNvPr>
              <p:cNvSpPr txBox="1"/>
              <p:nvPr/>
            </p:nvSpPr>
            <p:spPr>
              <a:xfrm>
                <a:off x="1273016" y="1703796"/>
                <a:ext cx="720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Media</a:t>
                </a:r>
              </a:p>
            </p:txBody>
          </p:sp>
          <p:pic>
            <p:nvPicPr>
              <p:cNvPr id="36" name="Gráfico 35">
                <a:extLst>
                  <a:ext uri="{FF2B5EF4-FFF2-40B4-BE49-F238E27FC236}">
                    <a16:creationId xmlns:a16="http://schemas.microsoft.com/office/drawing/2014/main" id="{F7E83DB2-CEDE-28B6-0B72-9F63E9065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A76884D0-D3EA-DC27-4EBC-3B8623065A32}"/>
                </a:ext>
              </a:extLst>
            </p:cNvPr>
            <p:cNvGrpSpPr/>
            <p:nvPr/>
          </p:nvGrpSpPr>
          <p:grpSpPr>
            <a:xfrm>
              <a:off x="3417845" y="1108359"/>
              <a:ext cx="2495868" cy="1029211"/>
              <a:chOff x="336979" y="1311558"/>
              <a:chExt cx="2495868" cy="102921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14C46308-A36D-CA95-B011-F4AA24BF465A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904D4014-F634-3E13-3188-928E93717926}"/>
                  </a:ext>
                </a:extLst>
              </p:cNvPr>
              <p:cNvSpPr txBox="1"/>
              <p:nvPr/>
            </p:nvSpPr>
            <p:spPr>
              <a:xfrm>
                <a:off x="1273015" y="1626108"/>
                <a:ext cx="14462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Programas de apoyo</a:t>
                </a:r>
              </a:p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de ámbito autonómico</a:t>
                </a:r>
              </a:p>
            </p:txBody>
          </p:sp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F2C6AA57-E70A-261E-A28C-9A854E33E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CC334C45-5100-7CE9-2756-A28BA2EDCAB2}"/>
                </a:ext>
              </a:extLst>
            </p:cNvPr>
            <p:cNvGrpSpPr/>
            <p:nvPr/>
          </p:nvGrpSpPr>
          <p:grpSpPr>
            <a:xfrm>
              <a:off x="3417845" y="2442528"/>
              <a:ext cx="2495868" cy="1029211"/>
              <a:chOff x="336979" y="1311558"/>
              <a:chExt cx="2495868" cy="1029211"/>
            </a:xfrm>
          </p:grpSpPr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D796388A-7781-C5DD-1829-CECC3D1ADD96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61FEF7B-D78A-98F9-A237-602A1465582A}"/>
                  </a:ext>
                </a:extLst>
              </p:cNvPr>
              <p:cNvSpPr txBox="1"/>
              <p:nvPr/>
            </p:nvSpPr>
            <p:spPr>
              <a:xfrm>
                <a:off x="1273016" y="1703800"/>
                <a:ext cx="7554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Eventos</a:t>
                </a:r>
              </a:p>
            </p:txBody>
          </p:sp>
          <p:pic>
            <p:nvPicPr>
              <p:cNvPr id="44" name="Gráfico 43">
                <a:extLst>
                  <a:ext uri="{FF2B5EF4-FFF2-40B4-BE49-F238E27FC236}">
                    <a16:creationId xmlns:a16="http://schemas.microsoft.com/office/drawing/2014/main" id="{C1EFBF7C-5698-78E4-37E4-2B0566B2E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411F685-3E27-0B0C-B4EE-1462A13BD0A2}"/>
                </a:ext>
              </a:extLst>
            </p:cNvPr>
            <p:cNvGrpSpPr/>
            <p:nvPr/>
          </p:nvGrpSpPr>
          <p:grpSpPr>
            <a:xfrm>
              <a:off x="6199892" y="1108359"/>
              <a:ext cx="2495868" cy="1029211"/>
              <a:chOff x="336979" y="1311558"/>
              <a:chExt cx="2495868" cy="1029211"/>
            </a:xfrm>
          </p:grpSpPr>
          <p:sp>
            <p:nvSpPr>
              <p:cNvPr id="46" name="Rectángulo: esquinas redondeadas 45">
                <a:extLst>
                  <a:ext uri="{FF2B5EF4-FFF2-40B4-BE49-F238E27FC236}">
                    <a16:creationId xmlns:a16="http://schemas.microsoft.com/office/drawing/2014/main" id="{66AA0AD9-8539-A8DA-9401-ADF7B1758375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98791B0-FAB5-B38E-6081-6AEA2B865AAA}"/>
                  </a:ext>
                </a:extLst>
              </p:cNvPr>
              <p:cNvSpPr txBox="1"/>
              <p:nvPr/>
            </p:nvSpPr>
            <p:spPr>
              <a:xfrm>
                <a:off x="1273016" y="1703796"/>
                <a:ext cx="8844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Formación</a:t>
                </a:r>
              </a:p>
            </p:txBody>
          </p:sp>
          <p:pic>
            <p:nvPicPr>
              <p:cNvPr id="48" name="Gráfico 47">
                <a:extLst>
                  <a:ext uri="{FF2B5EF4-FFF2-40B4-BE49-F238E27FC236}">
                    <a16:creationId xmlns:a16="http://schemas.microsoft.com/office/drawing/2014/main" id="{C2F20767-44E1-D6A2-3BF6-41D49EA78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31D09FBF-032D-5CF1-D194-8701E49BF484}"/>
                </a:ext>
              </a:extLst>
            </p:cNvPr>
            <p:cNvGrpSpPr/>
            <p:nvPr/>
          </p:nvGrpSpPr>
          <p:grpSpPr>
            <a:xfrm>
              <a:off x="6199892" y="2442528"/>
              <a:ext cx="2495868" cy="1029211"/>
              <a:chOff x="336979" y="1311558"/>
              <a:chExt cx="2495868" cy="1029211"/>
            </a:xfrm>
          </p:grpSpPr>
          <p:sp>
            <p:nvSpPr>
              <p:cNvPr id="50" name="Rectángulo: esquinas redondeadas 49">
                <a:extLst>
                  <a:ext uri="{FF2B5EF4-FFF2-40B4-BE49-F238E27FC236}">
                    <a16:creationId xmlns:a16="http://schemas.microsoft.com/office/drawing/2014/main" id="{42B8F916-AA86-5DBF-8637-5EC92B4681B8}"/>
                  </a:ext>
                </a:extLst>
              </p:cNvPr>
              <p:cNvSpPr/>
              <p:nvPr/>
            </p:nvSpPr>
            <p:spPr>
              <a:xfrm>
                <a:off x="336979" y="1311558"/>
                <a:ext cx="2495868" cy="1029211"/>
              </a:xfrm>
              <a:prstGeom prst="roundRect">
                <a:avLst>
                  <a:gd name="adj" fmla="val 116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DA8B0157-267A-7236-8F13-48E051109275}"/>
                  </a:ext>
                </a:extLst>
              </p:cNvPr>
              <p:cNvSpPr txBox="1"/>
              <p:nvPr/>
            </p:nvSpPr>
            <p:spPr>
              <a:xfrm>
                <a:off x="1273015" y="1626108"/>
                <a:ext cx="12072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Organizaciones empresariales</a:t>
                </a:r>
              </a:p>
            </p:txBody>
          </p:sp>
          <p:pic>
            <p:nvPicPr>
              <p:cNvPr id="52" name="Gráfico 51">
                <a:extLst>
                  <a:ext uri="{FF2B5EF4-FFF2-40B4-BE49-F238E27FC236}">
                    <a16:creationId xmlns:a16="http://schemas.microsoft.com/office/drawing/2014/main" id="{EEC77F76-2AAF-8903-4EE7-EAA26D9AB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476819" y="1458659"/>
                <a:ext cx="720000" cy="72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347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o 106">
            <a:extLst>
              <a:ext uri="{FF2B5EF4-FFF2-40B4-BE49-F238E27FC236}">
                <a16:creationId xmlns:a16="http://schemas.microsoft.com/office/drawing/2014/main" id="{74F3B287-D8DF-6096-8A23-F101EACFDB5B}"/>
              </a:ext>
            </a:extLst>
          </p:cNvPr>
          <p:cNvGrpSpPr/>
          <p:nvPr/>
        </p:nvGrpSpPr>
        <p:grpSpPr>
          <a:xfrm>
            <a:off x="336549" y="228600"/>
            <a:ext cx="8571839" cy="3218748"/>
            <a:chOff x="336549" y="228600"/>
            <a:chExt cx="8571839" cy="3218748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49" y="228600"/>
              <a:ext cx="8571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Últimas tendencias para la dinamización del </a:t>
              </a:r>
              <a:r>
                <a:rPr lang="es-ES" b="1" dirty="0" err="1">
                  <a:solidFill>
                    <a:srgbClr val="DF2131"/>
                  </a:solidFill>
                  <a:latin typeface="HelveticaNeueLT Std" panose="020B0604020202020204" pitchFamily="34" charset="0"/>
                </a:rPr>
                <a:t>ecommerce</a:t>
              </a:r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 </a:t>
              </a:r>
              <a:r>
                <a:rPr lang="es-ES" b="1" i="1" dirty="0" err="1">
                  <a:solidFill>
                    <a:srgbClr val="DF2131"/>
                  </a:solidFill>
                  <a:latin typeface="HelveticaNeueLT Std" panose="020B0604020202020204" pitchFamily="34" charset="0"/>
                </a:rPr>
                <a:t>crossborder</a:t>
              </a:r>
              <a:endParaRPr lang="es-ES" b="1" i="1" dirty="0">
                <a:solidFill>
                  <a:srgbClr val="DF2131"/>
                </a:solidFill>
                <a:latin typeface="HelveticaNeueLT Std" panose="020B0604020202020204" pitchFamily="34" charset="0"/>
              </a:endParaRPr>
            </a:p>
          </p:txBody>
        </p:sp>
        <p:pic>
          <p:nvPicPr>
            <p:cNvPr id="96" name="Gráfico 95">
              <a:extLst>
                <a:ext uri="{FF2B5EF4-FFF2-40B4-BE49-F238E27FC236}">
                  <a16:creationId xmlns:a16="http://schemas.microsoft.com/office/drawing/2014/main" id="{9C80211A-C613-D48C-8DEA-F35024E8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9109" y="1415698"/>
              <a:ext cx="3796367" cy="2031650"/>
            </a:xfrm>
            <a:prstGeom prst="rect">
              <a:avLst/>
            </a:prstGeom>
          </p:spPr>
        </p:pic>
        <p:grpSp>
          <p:nvGrpSpPr>
            <p:cNvPr id="105" name="Grupo 104">
              <a:extLst>
                <a:ext uri="{FF2B5EF4-FFF2-40B4-BE49-F238E27FC236}">
                  <a16:creationId xmlns:a16="http://schemas.microsoft.com/office/drawing/2014/main" id="{551B0C20-8D6F-97AE-B3ED-91A1D7625A2A}"/>
                </a:ext>
              </a:extLst>
            </p:cNvPr>
            <p:cNvGrpSpPr/>
            <p:nvPr/>
          </p:nvGrpSpPr>
          <p:grpSpPr>
            <a:xfrm>
              <a:off x="4570573" y="1469871"/>
              <a:ext cx="3311297" cy="360000"/>
              <a:chOff x="4409215" y="1410111"/>
              <a:chExt cx="3311297" cy="360000"/>
            </a:xfrm>
          </p:grpSpPr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D4CAA040-BDE8-2AFB-7A14-7D72B6C7F19A}"/>
                  </a:ext>
                </a:extLst>
              </p:cNvPr>
              <p:cNvSpPr txBox="1"/>
              <p:nvPr/>
            </p:nvSpPr>
            <p:spPr>
              <a:xfrm>
                <a:off x="4773860" y="1436223"/>
                <a:ext cx="2946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Gestión de la última milla</a:t>
                </a:r>
              </a:p>
            </p:txBody>
          </p:sp>
          <p:pic>
            <p:nvPicPr>
              <p:cNvPr id="98" name="Gráfico 97">
                <a:extLst>
                  <a:ext uri="{FF2B5EF4-FFF2-40B4-BE49-F238E27FC236}">
                    <a16:creationId xmlns:a16="http://schemas.microsoft.com/office/drawing/2014/main" id="{A7E779C1-4BBC-71D4-254A-DCD682D21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09215" y="1410111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25CE80CF-B15B-BFB8-08D5-34B0466E4180}"/>
                </a:ext>
              </a:extLst>
            </p:cNvPr>
            <p:cNvGrpSpPr/>
            <p:nvPr/>
          </p:nvGrpSpPr>
          <p:grpSpPr>
            <a:xfrm>
              <a:off x="4570573" y="1975450"/>
              <a:ext cx="2821900" cy="360000"/>
              <a:chOff x="4409215" y="1915690"/>
              <a:chExt cx="2821900" cy="360000"/>
            </a:xfrm>
          </p:grpSpPr>
          <p:sp>
            <p:nvSpPr>
              <p:cNvPr id="92" name="CuadroTexto 91">
                <a:extLst>
                  <a:ext uri="{FF2B5EF4-FFF2-40B4-BE49-F238E27FC236}">
                    <a16:creationId xmlns:a16="http://schemas.microsoft.com/office/drawing/2014/main" id="{561A18CD-4A0B-E815-66E4-4C0399F93822}"/>
                  </a:ext>
                </a:extLst>
              </p:cNvPr>
              <p:cNvSpPr txBox="1"/>
              <p:nvPr/>
            </p:nvSpPr>
            <p:spPr>
              <a:xfrm>
                <a:off x="4773861" y="1941802"/>
                <a:ext cx="24572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Gestión de aduanas</a:t>
                </a:r>
              </a:p>
            </p:txBody>
          </p:sp>
          <p:pic>
            <p:nvPicPr>
              <p:cNvPr id="99" name="Gráfico 98">
                <a:extLst>
                  <a:ext uri="{FF2B5EF4-FFF2-40B4-BE49-F238E27FC236}">
                    <a16:creationId xmlns:a16="http://schemas.microsoft.com/office/drawing/2014/main" id="{F7A27899-E9ED-A952-B32C-F0C41E860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09215" y="1915690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5AD433B1-1F8D-B417-428D-F3CA3D95CDFD}"/>
                </a:ext>
              </a:extLst>
            </p:cNvPr>
            <p:cNvGrpSpPr/>
            <p:nvPr/>
          </p:nvGrpSpPr>
          <p:grpSpPr>
            <a:xfrm>
              <a:off x="4570573" y="2484311"/>
              <a:ext cx="4337815" cy="360000"/>
              <a:chOff x="4409215" y="2424551"/>
              <a:chExt cx="4337815" cy="360000"/>
            </a:xfrm>
          </p:grpSpPr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E7B25EED-5913-5154-C900-E288D7031C80}"/>
                  </a:ext>
                </a:extLst>
              </p:cNvPr>
              <p:cNvSpPr txBox="1"/>
              <p:nvPr/>
            </p:nvSpPr>
            <p:spPr>
              <a:xfrm>
                <a:off x="4773860" y="2447381"/>
                <a:ext cx="39731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Evolución y revolución de los medios de pago</a:t>
                </a:r>
              </a:p>
            </p:txBody>
          </p:sp>
          <p:pic>
            <p:nvPicPr>
              <p:cNvPr id="100" name="Gráfico 99">
                <a:extLst>
                  <a:ext uri="{FF2B5EF4-FFF2-40B4-BE49-F238E27FC236}">
                    <a16:creationId xmlns:a16="http://schemas.microsoft.com/office/drawing/2014/main" id="{516BBBD1-BCE3-6B33-4C88-CB60B6C0A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09215" y="2424551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02" name="Grupo 101">
              <a:extLst>
                <a:ext uri="{FF2B5EF4-FFF2-40B4-BE49-F238E27FC236}">
                  <a16:creationId xmlns:a16="http://schemas.microsoft.com/office/drawing/2014/main" id="{A7384273-D29F-C2AB-2A43-0DAB66DEB614}"/>
                </a:ext>
              </a:extLst>
            </p:cNvPr>
            <p:cNvGrpSpPr/>
            <p:nvPr/>
          </p:nvGrpSpPr>
          <p:grpSpPr>
            <a:xfrm>
              <a:off x="4570573" y="2990966"/>
              <a:ext cx="2615838" cy="360000"/>
              <a:chOff x="4409215" y="2931206"/>
              <a:chExt cx="2615838" cy="360000"/>
            </a:xfrm>
          </p:grpSpPr>
          <p:sp>
            <p:nvSpPr>
              <p:cNvPr id="94" name="CuadroTexto 93">
                <a:extLst>
                  <a:ext uri="{FF2B5EF4-FFF2-40B4-BE49-F238E27FC236}">
                    <a16:creationId xmlns:a16="http://schemas.microsoft.com/office/drawing/2014/main" id="{22044236-BE7C-3DBC-CA7F-4CA59C14DA81}"/>
                  </a:ext>
                </a:extLst>
              </p:cNvPr>
              <p:cNvSpPr txBox="1"/>
              <p:nvPr/>
            </p:nvSpPr>
            <p:spPr>
              <a:xfrm>
                <a:off x="4773860" y="2952960"/>
                <a:ext cx="22511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Aplicación de la IA</a:t>
                </a:r>
              </a:p>
            </p:txBody>
          </p:sp>
          <p:pic>
            <p:nvPicPr>
              <p:cNvPr id="101" name="Gráfico 100">
                <a:extLst>
                  <a:ext uri="{FF2B5EF4-FFF2-40B4-BE49-F238E27FC236}">
                    <a16:creationId xmlns:a16="http://schemas.microsoft.com/office/drawing/2014/main" id="{54C06A5B-9BAE-C478-5A95-5625AFF9F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09215" y="2931206"/>
                <a:ext cx="360000" cy="360000"/>
              </a:xfrm>
              <a:prstGeom prst="rect">
                <a:avLst/>
              </a:prstGeom>
            </p:spPr>
          </p:pic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6E07EE5-BCB1-710A-78FD-67A1133929A3}"/>
              </a:ext>
            </a:extLst>
          </p:cNvPr>
          <p:cNvSpPr txBox="1"/>
          <p:nvPr/>
        </p:nvSpPr>
        <p:spPr>
          <a:xfrm>
            <a:off x="4930573" y="1050137"/>
            <a:ext cx="2946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HelveticaNeueLT Std Lt" panose="020B0403020202020204" pitchFamily="34" charset="0"/>
              </a:rPr>
              <a:t>Avances hacia la sostenibilidad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D74CD59-6CD0-E214-D34D-19D0EDC34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5928" y="102402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o 68">
            <a:extLst>
              <a:ext uri="{FF2B5EF4-FFF2-40B4-BE49-F238E27FC236}">
                <a16:creationId xmlns:a16="http://schemas.microsoft.com/office/drawing/2014/main" id="{986F4446-6E20-F1DB-0ECF-C1365DA59861}"/>
              </a:ext>
            </a:extLst>
          </p:cNvPr>
          <p:cNvGrpSpPr/>
          <p:nvPr/>
        </p:nvGrpSpPr>
        <p:grpSpPr>
          <a:xfrm>
            <a:off x="333375" y="228600"/>
            <a:ext cx="6874238" cy="3258081"/>
            <a:chOff x="333375" y="228600"/>
            <a:chExt cx="6874238" cy="3258081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0BA1642B-9DF6-64C3-3246-716ADCC142E0}"/>
                </a:ext>
              </a:extLst>
            </p:cNvPr>
            <p:cNvGrpSpPr/>
            <p:nvPr/>
          </p:nvGrpSpPr>
          <p:grpSpPr>
            <a:xfrm>
              <a:off x="333375" y="228600"/>
              <a:ext cx="5106987" cy="671267"/>
              <a:chOff x="333375" y="228600"/>
              <a:chExt cx="5106987" cy="671267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B99DD61-BA0E-B44E-44E3-2B4E9D1F9022}"/>
                  </a:ext>
                </a:extLst>
              </p:cNvPr>
              <p:cNvSpPr txBox="1"/>
              <p:nvPr/>
            </p:nvSpPr>
            <p:spPr>
              <a:xfrm>
                <a:off x="336549" y="228600"/>
                <a:ext cx="5103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DF2131"/>
                    </a:solidFill>
                    <a:latin typeface="HelveticaNeueLT Std" panose="020B0604020202020204" pitchFamily="34" charset="0"/>
                  </a:rPr>
                  <a:t>Recomendaciones de políticas públicas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5D6604A-7497-8020-4984-9C6FB4C94AEF}"/>
                  </a:ext>
                </a:extLst>
              </p:cNvPr>
              <p:cNvSpPr txBox="1"/>
              <p:nvPr/>
            </p:nvSpPr>
            <p:spPr>
              <a:xfrm>
                <a:off x="333375" y="592090"/>
                <a:ext cx="20333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Ámbito nacional</a:t>
                </a: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1F9C622B-FD62-E77E-7AB3-3EBB71E4920F}"/>
                </a:ext>
              </a:extLst>
            </p:cNvPr>
            <p:cNvGrpSpPr/>
            <p:nvPr/>
          </p:nvGrpSpPr>
          <p:grpSpPr>
            <a:xfrm>
              <a:off x="1885918" y="1719645"/>
              <a:ext cx="2249790" cy="307777"/>
              <a:chOff x="2292351" y="1717838"/>
              <a:chExt cx="2249790" cy="307777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6CAC04D-FFDE-8782-F29F-0994AADF3A1A}"/>
                  </a:ext>
                </a:extLst>
              </p:cNvPr>
              <p:cNvSpPr txBox="1"/>
              <p:nvPr/>
            </p:nvSpPr>
            <p:spPr>
              <a:xfrm>
                <a:off x="2745157" y="1717838"/>
                <a:ext cx="17969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Incentivos fiscales</a:t>
                </a:r>
              </a:p>
            </p:txBody>
          </p:sp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E5450C73-86D0-C9A1-C315-E78C360E6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1745706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EEB7C1A-E41F-06C9-1B53-C2EFBF2C360A}"/>
                </a:ext>
              </a:extLst>
            </p:cNvPr>
            <p:cNvGrpSpPr/>
            <p:nvPr/>
          </p:nvGrpSpPr>
          <p:grpSpPr>
            <a:xfrm>
              <a:off x="2435753" y="2211272"/>
              <a:ext cx="3758903" cy="307777"/>
              <a:chOff x="2292351" y="2143912"/>
              <a:chExt cx="3758903" cy="307777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627B689-21D3-1075-97F0-1435386361E9}"/>
                  </a:ext>
                </a:extLst>
              </p:cNvPr>
              <p:cNvSpPr txBox="1"/>
              <p:nvPr/>
            </p:nvSpPr>
            <p:spPr>
              <a:xfrm>
                <a:off x="2745157" y="2143912"/>
                <a:ext cx="33060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Infraestructura digital y conectividad</a:t>
                </a:r>
              </a:p>
            </p:txBody>
          </p:sp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132CA078-A1BB-A0C9-11C1-2BD632DEB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2171780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6F97D9C-2893-9F36-86DF-AA1F6C8476D0}"/>
                </a:ext>
              </a:extLst>
            </p:cNvPr>
            <p:cNvGrpSpPr/>
            <p:nvPr/>
          </p:nvGrpSpPr>
          <p:grpSpPr>
            <a:xfrm>
              <a:off x="2979620" y="2698076"/>
              <a:ext cx="3409225" cy="307777"/>
              <a:chOff x="2292351" y="2569986"/>
              <a:chExt cx="3409225" cy="307777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A214D06-5AFD-ADBA-87F2-DA609DA71067}"/>
                  </a:ext>
                </a:extLst>
              </p:cNvPr>
              <p:cNvSpPr txBox="1"/>
              <p:nvPr/>
            </p:nvSpPr>
            <p:spPr>
              <a:xfrm>
                <a:off x="2745156" y="2569986"/>
                <a:ext cx="29564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Formación y capacitación digital</a:t>
                </a:r>
              </a:p>
            </p:txBody>
          </p:sp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9D81762A-6F48-B831-2FBC-81C8E32CC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2597854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3C6DFCB-3616-AA4B-1E15-0100D507E6BF}"/>
                </a:ext>
              </a:extLst>
            </p:cNvPr>
            <p:cNvGrpSpPr/>
            <p:nvPr/>
          </p:nvGrpSpPr>
          <p:grpSpPr>
            <a:xfrm>
              <a:off x="3535423" y="3178904"/>
              <a:ext cx="3672190" cy="307777"/>
              <a:chOff x="2292351" y="2996060"/>
              <a:chExt cx="3672190" cy="307777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1539419-3E76-5132-A91E-DB3FFFA2EBBF}"/>
                  </a:ext>
                </a:extLst>
              </p:cNvPr>
              <p:cNvSpPr txBox="1"/>
              <p:nvPr/>
            </p:nvSpPr>
            <p:spPr>
              <a:xfrm>
                <a:off x="2745156" y="2996060"/>
                <a:ext cx="32193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Creación de métricas y estadísticas</a:t>
                </a:r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2938766F-F1CA-76F7-3779-39B1C6D79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3026039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B1ABDBDA-2BC8-253C-9C62-0A9B8414AEF3}"/>
                </a:ext>
              </a:extLst>
            </p:cNvPr>
            <p:cNvGrpSpPr/>
            <p:nvPr/>
          </p:nvGrpSpPr>
          <p:grpSpPr>
            <a:xfrm>
              <a:off x="1324137" y="1238817"/>
              <a:ext cx="5064708" cy="307777"/>
              <a:chOff x="2292351" y="1291764"/>
              <a:chExt cx="5064708" cy="307777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BD5D6FB-6800-AB47-5292-DF81DCCF783A}"/>
                  </a:ext>
                </a:extLst>
              </p:cNvPr>
              <p:cNvSpPr txBox="1"/>
              <p:nvPr/>
            </p:nvSpPr>
            <p:spPr>
              <a:xfrm>
                <a:off x="2745157" y="1291764"/>
                <a:ext cx="4611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Regulación inteligente, proporcionada y armonizada</a:t>
                </a:r>
              </a:p>
            </p:txBody>
          </p:sp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1E6583A5-4157-E97B-996E-13ABF4C90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1317521"/>
                <a:ext cx="286364" cy="25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9724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F32F9764-54C4-F7E0-9DDB-28B769FEA1D8}"/>
              </a:ext>
            </a:extLst>
          </p:cNvPr>
          <p:cNvGrpSpPr/>
          <p:nvPr/>
        </p:nvGrpSpPr>
        <p:grpSpPr>
          <a:xfrm>
            <a:off x="333375" y="228600"/>
            <a:ext cx="6922056" cy="3263824"/>
            <a:chOff x="333375" y="228600"/>
            <a:chExt cx="6922056" cy="3263824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0BA1642B-9DF6-64C3-3246-716ADCC142E0}"/>
                </a:ext>
              </a:extLst>
            </p:cNvPr>
            <p:cNvGrpSpPr/>
            <p:nvPr/>
          </p:nvGrpSpPr>
          <p:grpSpPr>
            <a:xfrm>
              <a:off x="333375" y="228600"/>
              <a:ext cx="5106987" cy="671267"/>
              <a:chOff x="333375" y="228600"/>
              <a:chExt cx="5106987" cy="671267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B99DD61-BA0E-B44E-44E3-2B4E9D1F9022}"/>
                  </a:ext>
                </a:extLst>
              </p:cNvPr>
              <p:cNvSpPr txBox="1"/>
              <p:nvPr/>
            </p:nvSpPr>
            <p:spPr>
              <a:xfrm>
                <a:off x="336549" y="228600"/>
                <a:ext cx="5103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DF2131"/>
                    </a:solidFill>
                    <a:latin typeface="HelveticaNeueLT Std" panose="020B0604020202020204" pitchFamily="34" charset="0"/>
                  </a:rPr>
                  <a:t>Recomendaciones de políticas públicas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5D6604A-7497-8020-4984-9C6FB4C94AEF}"/>
                  </a:ext>
                </a:extLst>
              </p:cNvPr>
              <p:cNvSpPr txBox="1"/>
              <p:nvPr/>
            </p:nvSpPr>
            <p:spPr>
              <a:xfrm>
                <a:off x="333375" y="592090"/>
                <a:ext cx="22453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Ámbito internacional</a:t>
                </a: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D0623420-4FE5-C497-CB37-A9AC952FE0FB}"/>
                </a:ext>
              </a:extLst>
            </p:cNvPr>
            <p:cNvGrpSpPr/>
            <p:nvPr/>
          </p:nvGrpSpPr>
          <p:grpSpPr>
            <a:xfrm>
              <a:off x="1324137" y="1232841"/>
              <a:ext cx="5740051" cy="523220"/>
              <a:chOff x="2292351" y="1291764"/>
              <a:chExt cx="5740051" cy="523220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BD5D6FB-6800-AB47-5292-DF81DCCF783A}"/>
                  </a:ext>
                </a:extLst>
              </p:cNvPr>
              <p:cNvSpPr txBox="1"/>
              <p:nvPr/>
            </p:nvSpPr>
            <p:spPr>
              <a:xfrm>
                <a:off x="2745157" y="1291764"/>
                <a:ext cx="52872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Mantenimiento de la moratoria multilateral a la imposición de aranceles sobre las transmisiones electrónicas</a:t>
                </a:r>
              </a:p>
            </p:txBody>
          </p:sp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11A539A9-D144-6478-F7B1-6E9CBA493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1325883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E94A13A-BDAD-CBBD-A2CD-F61BC3FF6867}"/>
                </a:ext>
              </a:extLst>
            </p:cNvPr>
            <p:cNvGrpSpPr/>
            <p:nvPr/>
          </p:nvGrpSpPr>
          <p:grpSpPr>
            <a:xfrm>
              <a:off x="1862019" y="1883805"/>
              <a:ext cx="3480944" cy="307777"/>
              <a:chOff x="2292351" y="1938966"/>
              <a:chExt cx="3480944" cy="307777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6CAC04D-FFDE-8782-F29F-0994AADF3A1A}"/>
                  </a:ext>
                </a:extLst>
              </p:cNvPr>
              <p:cNvSpPr txBox="1"/>
              <p:nvPr/>
            </p:nvSpPr>
            <p:spPr>
              <a:xfrm>
                <a:off x="2745157" y="1938966"/>
                <a:ext cx="3028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Acuerdos comerciales y tratados</a:t>
                </a:r>
              </a:p>
            </p:txBody>
          </p:sp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6C302FE5-08C1-C059-5B87-56DDE4A40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1966836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993BA2E5-E394-159A-AC75-25B39EDDA026}"/>
                </a:ext>
              </a:extLst>
            </p:cNvPr>
            <p:cNvGrpSpPr/>
            <p:nvPr/>
          </p:nvGrpSpPr>
          <p:grpSpPr>
            <a:xfrm>
              <a:off x="2423808" y="2317419"/>
              <a:ext cx="4024802" cy="307777"/>
              <a:chOff x="2292351" y="2365040"/>
              <a:chExt cx="4024802" cy="307777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627B689-21D3-1075-97F0-1435386361E9}"/>
                  </a:ext>
                </a:extLst>
              </p:cNvPr>
              <p:cNvSpPr txBox="1"/>
              <p:nvPr/>
            </p:nvSpPr>
            <p:spPr>
              <a:xfrm>
                <a:off x="2745157" y="2365040"/>
                <a:ext cx="35719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Estándares y regulaciones armonizadas</a:t>
                </a:r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0BA6E659-32BD-5EC6-F4E0-33FC900C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2392910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6E7BD015-89E9-72B1-6C69-D319EAA025BF}"/>
                </a:ext>
              </a:extLst>
            </p:cNvPr>
            <p:cNvGrpSpPr/>
            <p:nvPr/>
          </p:nvGrpSpPr>
          <p:grpSpPr>
            <a:xfrm>
              <a:off x="2973642" y="2751033"/>
              <a:ext cx="4281789" cy="307777"/>
              <a:chOff x="2292351" y="2791114"/>
              <a:chExt cx="4281789" cy="307777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A214D06-5AFD-ADBA-87F2-DA609DA71067}"/>
                  </a:ext>
                </a:extLst>
              </p:cNvPr>
              <p:cNvSpPr txBox="1"/>
              <p:nvPr/>
            </p:nvSpPr>
            <p:spPr>
              <a:xfrm>
                <a:off x="2745155" y="2791114"/>
                <a:ext cx="3828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Cooperación en materia de ciberseguridad</a:t>
                </a:r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7ED7F151-CFFA-2F65-659F-43E4A48F7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2818984"/>
                <a:ext cx="286404" cy="252035"/>
              </a:xfrm>
              <a:prstGeom prst="rect">
                <a:avLst/>
              </a:prstGeom>
            </p:spPr>
          </p:pic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B0938C0-7BDF-2FE2-7BB5-54E96144B0C1}"/>
                </a:ext>
              </a:extLst>
            </p:cNvPr>
            <p:cNvGrpSpPr/>
            <p:nvPr/>
          </p:nvGrpSpPr>
          <p:grpSpPr>
            <a:xfrm>
              <a:off x="3534961" y="3184647"/>
              <a:ext cx="3480944" cy="307777"/>
              <a:chOff x="2292351" y="3217188"/>
              <a:chExt cx="3480944" cy="307777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91539419-3E76-5132-A91E-DB3FFFA2EBBF}"/>
                  </a:ext>
                </a:extLst>
              </p:cNvPr>
              <p:cNvSpPr txBox="1"/>
              <p:nvPr/>
            </p:nvSpPr>
            <p:spPr>
              <a:xfrm>
                <a:off x="2745157" y="3217188"/>
                <a:ext cx="3028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Impulso al Mercado Único Digital</a:t>
                </a:r>
              </a:p>
            </p:txBody>
          </p:sp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C4CF5813-946C-5488-EC4B-F14C83833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92351" y="3247169"/>
                <a:ext cx="286404" cy="2520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24803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o 89">
            <a:extLst>
              <a:ext uri="{FF2B5EF4-FFF2-40B4-BE49-F238E27FC236}">
                <a16:creationId xmlns:a16="http://schemas.microsoft.com/office/drawing/2014/main" id="{0BA1642B-9DF6-64C3-3246-716ADCC142E0}"/>
              </a:ext>
            </a:extLst>
          </p:cNvPr>
          <p:cNvGrpSpPr/>
          <p:nvPr/>
        </p:nvGrpSpPr>
        <p:grpSpPr>
          <a:xfrm>
            <a:off x="333375" y="228600"/>
            <a:ext cx="3730625" cy="671267"/>
            <a:chOff x="333375" y="228600"/>
            <a:chExt cx="3730625" cy="671267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50" y="228600"/>
              <a:ext cx="3727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Los autores del Libro Blanco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5D6604A-7497-8020-4984-9C6FB4C94AEF}"/>
                </a:ext>
              </a:extLst>
            </p:cNvPr>
            <p:cNvSpPr txBox="1"/>
            <p:nvPr/>
          </p:nvSpPr>
          <p:spPr>
            <a:xfrm>
              <a:off x="333375" y="592090"/>
              <a:ext cx="2254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0000"/>
                  </a:solidFill>
                  <a:latin typeface="HelveticaNeueLT Std" panose="020B0604020202020204" pitchFamily="34" charset="0"/>
                </a:rPr>
                <a:t>Un trabajo colaborativo</a:t>
              </a: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BE365574-A8F8-6E95-17EF-29CD5C905517}"/>
              </a:ext>
            </a:extLst>
          </p:cNvPr>
          <p:cNvGrpSpPr/>
          <p:nvPr/>
        </p:nvGrpSpPr>
        <p:grpSpPr>
          <a:xfrm>
            <a:off x="258050" y="966584"/>
            <a:ext cx="8777743" cy="3061654"/>
            <a:chOff x="258050" y="966584"/>
            <a:chExt cx="8777743" cy="3061654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BDBDF49-45F6-9498-FE00-E7A42DF5DC4D}"/>
                </a:ext>
              </a:extLst>
            </p:cNvPr>
            <p:cNvGrpSpPr/>
            <p:nvPr/>
          </p:nvGrpSpPr>
          <p:grpSpPr>
            <a:xfrm>
              <a:off x="2284798" y="1180635"/>
              <a:ext cx="1520772" cy="1313823"/>
              <a:chOff x="1272706" y="1225262"/>
              <a:chExt cx="1520772" cy="1313823"/>
            </a:xfrm>
          </p:grpSpPr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A4961B92-C39C-F704-A68D-7DD7E88816C8}"/>
                  </a:ext>
                </a:extLst>
              </p:cNvPr>
              <p:cNvSpPr txBox="1"/>
              <p:nvPr/>
            </p:nvSpPr>
            <p:spPr>
              <a:xfrm>
                <a:off x="1485105" y="2292864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Consultora en economía, finanzas y tecnología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070E919C-FFAE-E7B9-0FFD-4DBD746FDCAF}"/>
                  </a:ext>
                </a:extLst>
              </p:cNvPr>
              <p:cNvSpPr txBox="1"/>
              <p:nvPr/>
            </p:nvSpPr>
            <p:spPr>
              <a:xfrm>
                <a:off x="1272706" y="2048034"/>
                <a:ext cx="15207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 err="1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Afi</a:t>
                </a:r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, Analistas Financieros Internacionales</a:t>
                </a:r>
              </a:p>
            </p:txBody>
          </p:sp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A872FE88-E796-61C5-8FF9-4C485037D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28EFE73-1C1C-2CB3-F28D-5296DB61E7F7}"/>
                </a:ext>
              </a:extLst>
            </p:cNvPr>
            <p:cNvGrpSpPr/>
            <p:nvPr/>
          </p:nvGrpSpPr>
          <p:grpSpPr>
            <a:xfrm>
              <a:off x="3587829" y="1180382"/>
              <a:ext cx="1093787" cy="1212845"/>
              <a:chOff x="1485105" y="1225262"/>
              <a:chExt cx="1093787" cy="1212845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4AC782C1-EA26-8861-CBEC-6CDE3C39C996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de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Investigación</a:t>
                </a:r>
                <a:endParaRPr lang="en-US" sz="500" b="0" i="0" dirty="0">
                  <a:solidFill>
                    <a:srgbClr val="5A5A5A"/>
                  </a:solidFill>
                  <a:effectLst/>
                  <a:latin typeface="HelveticaNeueLT Std Lt" panose="020B0403020202020204" pitchFamily="34" charset="0"/>
                </a:endParaRPr>
              </a:p>
              <a:p>
                <a:pPr algn="ctr"/>
                <a:r>
                  <a:rPr lang="en-US" sz="500" dirty="0">
                    <a:solidFill>
                      <a:srgbClr val="5A5A5A"/>
                    </a:solidFill>
                    <a:latin typeface="HelveticaNeueLT Std Lt" panose="020B0403020202020204" pitchFamily="34" charset="0"/>
                  </a:rPr>
                  <a:t>de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Adigital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AFEEA160-6670-A3E1-88AB-F7A6D0EF8D5A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Amalia Hernández</a:t>
                </a:r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09AFD4F-3B1A-5807-050D-E29DA256A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FB0336DB-7500-43BD-9871-E9F7AB03899F}"/>
                </a:ext>
              </a:extLst>
            </p:cNvPr>
            <p:cNvGrpSpPr/>
            <p:nvPr/>
          </p:nvGrpSpPr>
          <p:grpSpPr>
            <a:xfrm>
              <a:off x="4680648" y="1180382"/>
              <a:ext cx="1093787" cy="1135901"/>
              <a:chOff x="1485105" y="1225262"/>
              <a:chExt cx="1093787" cy="1135901"/>
            </a:xfrm>
          </p:grpSpPr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77D89526-2911-E128-E8A2-638438652A27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Presidente de Masaltos.com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5F69ABD8-14C0-8BCA-5DBB-15B69AC933E9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Antonio </a:t>
                </a:r>
                <a:r>
                  <a:rPr lang="es-ES" sz="700" b="1" dirty="0" err="1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Fagundo</a:t>
                </a:r>
                <a:endParaRPr lang="es-ES" sz="700" b="1" dirty="0">
                  <a:solidFill>
                    <a:srgbClr val="000000"/>
                  </a:solidFill>
                  <a:latin typeface="HelveticaNeueLT Std" panose="020B0604020202020204" pitchFamily="34" charset="0"/>
                </a:endParaRPr>
              </a:p>
            </p:txBody>
          </p:sp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0B6891E8-9343-CD0E-61CB-AE865B20B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27F34C22-D029-56A1-A03F-C1AFFB9A93EF}"/>
                </a:ext>
              </a:extLst>
            </p:cNvPr>
            <p:cNvGrpSpPr/>
            <p:nvPr/>
          </p:nvGrpSpPr>
          <p:grpSpPr>
            <a:xfrm>
              <a:off x="5771280" y="1180635"/>
              <a:ext cx="1093787" cy="1212845"/>
              <a:chOff x="1485105" y="1225262"/>
              <a:chExt cx="1093787" cy="1212845"/>
            </a:xfrm>
          </p:grpSpPr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29FFD4A7-6214-DC4E-878E-4E8A63E62484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 de Proyectos de Operaciones en </a:t>
                </a:r>
                <a:r>
                  <a:rPr lang="es-E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Paycomet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298ED4E5-855B-0AD6-7323-2E2D4C9B736D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Carlos Gómez</a:t>
                </a:r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1E5E0E81-48FE-5D42-A6E4-57391C835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95AC4C5B-0504-052C-0954-502879F50E90}"/>
                </a:ext>
              </a:extLst>
            </p:cNvPr>
            <p:cNvGrpSpPr/>
            <p:nvPr/>
          </p:nvGrpSpPr>
          <p:grpSpPr>
            <a:xfrm>
              <a:off x="6861912" y="1180382"/>
              <a:ext cx="1093787" cy="1319435"/>
              <a:chOff x="1485105" y="1225262"/>
              <a:chExt cx="1093787" cy="1319435"/>
            </a:xfrm>
          </p:grpSpPr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6DB31616-289A-2D05-471E-670D435C7733}"/>
                  </a:ext>
                </a:extLst>
              </p:cNvPr>
              <p:cNvSpPr txBox="1"/>
              <p:nvPr/>
            </p:nvSpPr>
            <p:spPr>
              <a:xfrm>
                <a:off x="1485105" y="229847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Programa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de ICEX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España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Exportación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e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Inversiones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237222C9-04D4-8BDE-292C-EFACA793DDE8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ICEX</a:t>
                </a:r>
              </a:p>
              <a:p>
                <a:pPr algn="ctr"/>
                <a:r>
                  <a:rPr lang="es-ES" sz="700" b="1" dirty="0" err="1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eMarketServices</a:t>
                </a:r>
                <a:endParaRPr lang="es-ES" sz="700" b="1" dirty="0">
                  <a:solidFill>
                    <a:srgbClr val="000000"/>
                  </a:solidFill>
                  <a:latin typeface="HelveticaNeueLT Std" panose="020B0604020202020204" pitchFamily="34" charset="0"/>
                </a:endParaRPr>
              </a:p>
            </p:txBody>
          </p:sp>
          <p:pic>
            <p:nvPicPr>
              <p:cNvPr id="50" name="Imagen 49">
                <a:extLst>
                  <a:ext uri="{FF2B5EF4-FFF2-40B4-BE49-F238E27FC236}">
                    <a16:creationId xmlns:a16="http://schemas.microsoft.com/office/drawing/2014/main" id="{70DCBBDE-131C-6349-ED24-7496DA14A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C953F62A-76F8-35B3-CA16-588239235AB3}"/>
                </a:ext>
              </a:extLst>
            </p:cNvPr>
            <p:cNvGrpSpPr/>
            <p:nvPr/>
          </p:nvGrpSpPr>
          <p:grpSpPr>
            <a:xfrm>
              <a:off x="7942006" y="1180382"/>
              <a:ext cx="1093787" cy="1212845"/>
              <a:chOff x="1485105" y="1225262"/>
              <a:chExt cx="1093787" cy="1212845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C22E025D-3071-EDE2-E030-81E282B0528A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Secretario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General y Director</a:t>
                </a:r>
              </a:p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del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Área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Legal de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Adigital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174801F7-8A35-70A7-D477-584B10E7A6F7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Iñaki Uriarte</a:t>
                </a:r>
              </a:p>
            </p:txBody>
          </p:sp>
          <p:pic>
            <p:nvPicPr>
              <p:cNvPr id="54" name="Imagen 53">
                <a:extLst>
                  <a:ext uri="{FF2B5EF4-FFF2-40B4-BE49-F238E27FC236}">
                    <a16:creationId xmlns:a16="http://schemas.microsoft.com/office/drawing/2014/main" id="{36D0E1AF-32BA-CC82-2FB8-F95A3B8BD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7970BF5C-BCB8-803E-A31E-3ED5B3825F69}"/>
                </a:ext>
              </a:extLst>
            </p:cNvPr>
            <p:cNvGrpSpPr/>
            <p:nvPr/>
          </p:nvGrpSpPr>
          <p:grpSpPr>
            <a:xfrm>
              <a:off x="1389735" y="2661504"/>
              <a:ext cx="1126785" cy="1289789"/>
              <a:chOff x="1468275" y="1225262"/>
              <a:chExt cx="1126785" cy="1289789"/>
            </a:xfrm>
          </p:grpSpPr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FA01CB2B-931A-AF87-8ED5-6053D102CEA0}"/>
                  </a:ext>
                </a:extLst>
              </p:cNvPr>
              <p:cNvSpPr txBox="1"/>
              <p:nvPr/>
            </p:nvSpPr>
            <p:spPr>
              <a:xfrm>
                <a:off x="1468275" y="2191886"/>
                <a:ext cx="11267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 de Marketing y Operaciones en </a:t>
                </a:r>
                <a:r>
                  <a:rPr lang="es-E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Product</a:t>
                </a:r>
                <a:endParaRPr lang="es-ES" sz="500" dirty="0">
                  <a:solidFill>
                    <a:srgbClr val="5A5A5A"/>
                  </a:solidFill>
                  <a:latin typeface="HelveticaNeueLT Std Lt" panose="020B0403020202020204" pitchFamily="34" charset="0"/>
                </a:endParaRPr>
              </a:p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Hackers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2FFB1D08-BE6D-47DB-E56B-4BA122743A0F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José Carlos </a:t>
                </a:r>
                <a:r>
                  <a:rPr lang="es-ES" sz="700" b="1" dirty="0" err="1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Cortizo</a:t>
                </a:r>
                <a:endParaRPr lang="es-ES" sz="700" b="1" dirty="0">
                  <a:solidFill>
                    <a:srgbClr val="000000"/>
                  </a:solidFill>
                  <a:latin typeface="HelveticaNeueLT Std" panose="020B0604020202020204" pitchFamily="34" charset="0"/>
                </a:endParaRPr>
              </a:p>
            </p:txBody>
          </p:sp>
          <p:pic>
            <p:nvPicPr>
              <p:cNvPr id="58" name="Imagen 57">
                <a:extLst>
                  <a:ext uri="{FF2B5EF4-FFF2-40B4-BE49-F238E27FC236}">
                    <a16:creationId xmlns:a16="http://schemas.microsoft.com/office/drawing/2014/main" id="{656C9469-4B28-3E67-2FF3-72ADC1396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0A874CE5-D5D6-7DFE-3866-9FF8E3B86CD2}"/>
                </a:ext>
              </a:extLst>
            </p:cNvPr>
            <p:cNvGrpSpPr/>
            <p:nvPr/>
          </p:nvGrpSpPr>
          <p:grpSpPr>
            <a:xfrm>
              <a:off x="2497197" y="2661757"/>
              <a:ext cx="1093787" cy="1212845"/>
              <a:chOff x="1485105" y="1225262"/>
              <a:chExt cx="1093787" cy="1212845"/>
            </a:xfrm>
          </p:grpSpPr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2A628EBD-DAC6-B231-B9A9-6A96EABAC043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Managing</a:t>
                </a:r>
                <a:r>
                  <a:rPr lang="fr-FR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</a:t>
                </a:r>
                <a:r>
                  <a:rPr lang="fr-FR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</a:t>
                </a:r>
                <a:endParaRPr lang="fr-FR" sz="500" dirty="0">
                  <a:solidFill>
                    <a:srgbClr val="5A5A5A"/>
                  </a:solidFill>
                  <a:latin typeface="HelveticaNeueLT Std Lt" panose="020B0403020202020204" pitchFamily="34" charset="0"/>
                </a:endParaRPr>
              </a:p>
              <a:p>
                <a:pPr algn="ctr"/>
                <a:r>
                  <a:rPr lang="fr-FR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en Publicis Commerce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A21B1EBE-2C8F-FF4B-EA00-5786E9CD3553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José Luis Ferrero</a:t>
                </a:r>
              </a:p>
            </p:txBody>
          </p:sp>
          <p:pic>
            <p:nvPicPr>
              <p:cNvPr id="62" name="Imagen 61">
                <a:extLst>
                  <a:ext uri="{FF2B5EF4-FFF2-40B4-BE49-F238E27FC236}">
                    <a16:creationId xmlns:a16="http://schemas.microsoft.com/office/drawing/2014/main" id="{A098DE1B-094B-83DA-4216-2D884FABB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6107BBBB-4583-F052-D91F-4D4B99853D0B}"/>
                </a:ext>
              </a:extLst>
            </p:cNvPr>
            <p:cNvGrpSpPr/>
            <p:nvPr/>
          </p:nvGrpSpPr>
          <p:grpSpPr>
            <a:xfrm>
              <a:off x="3497495" y="2661504"/>
              <a:ext cx="1320557" cy="1212845"/>
              <a:chOff x="1394771" y="1225262"/>
              <a:chExt cx="1320557" cy="1212845"/>
            </a:xfrm>
          </p:grpSpPr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0265827C-61C9-C5BA-0E57-E4F29D31B9FE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Chief Operating Officer</a:t>
                </a:r>
              </a:p>
              <a:p>
                <a:pPr algn="ctr"/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en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GLS Spain</a:t>
                </a:r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B0D7596D-95C6-EDB0-EB6B-2EAB4C5E9920}"/>
                  </a:ext>
                </a:extLst>
              </p:cNvPr>
              <p:cNvSpPr txBox="1"/>
              <p:nvPr/>
            </p:nvSpPr>
            <p:spPr>
              <a:xfrm>
                <a:off x="1394771" y="2042347"/>
                <a:ext cx="132055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Juan Antonio Sandes</a:t>
                </a:r>
              </a:p>
            </p:txBody>
          </p:sp>
          <p:pic>
            <p:nvPicPr>
              <p:cNvPr id="66" name="Imagen 65">
                <a:extLst>
                  <a:ext uri="{FF2B5EF4-FFF2-40B4-BE49-F238E27FC236}">
                    <a16:creationId xmlns:a16="http://schemas.microsoft.com/office/drawing/2014/main" id="{336BF1FD-2EA0-6F30-49DE-8E70F56C2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69FBE04F-B09C-3F45-B4A2-BE55BA9DE722}"/>
                </a:ext>
              </a:extLst>
            </p:cNvPr>
            <p:cNvGrpSpPr/>
            <p:nvPr/>
          </p:nvGrpSpPr>
          <p:grpSpPr>
            <a:xfrm>
              <a:off x="4680648" y="2661504"/>
              <a:ext cx="1093787" cy="1212845"/>
              <a:chOff x="1485105" y="1225262"/>
              <a:chExt cx="1093787" cy="1212845"/>
            </a:xfrm>
          </p:grpSpPr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59438D1F-F1B4-428E-A183-A5DB646D09C2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Directora de Políticas Públicas</a:t>
                </a:r>
              </a:p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y Regulación de </a:t>
                </a:r>
                <a:r>
                  <a:rPr lang="es-E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Adigital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2D6E1B92-36CA-3173-AA11-739E8B7B294B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María González</a:t>
                </a:r>
              </a:p>
            </p:txBody>
          </p:sp>
          <p:pic>
            <p:nvPicPr>
              <p:cNvPr id="70" name="Imagen 69">
                <a:extLst>
                  <a:ext uri="{FF2B5EF4-FFF2-40B4-BE49-F238E27FC236}">
                    <a16:creationId xmlns:a16="http://schemas.microsoft.com/office/drawing/2014/main" id="{BF65DBB4-6408-7913-8FBA-BDECD6FAB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E1AD5FC9-4EC7-6236-2CB5-E7F704E55F7A}"/>
                </a:ext>
              </a:extLst>
            </p:cNvPr>
            <p:cNvGrpSpPr/>
            <p:nvPr/>
          </p:nvGrpSpPr>
          <p:grpSpPr>
            <a:xfrm>
              <a:off x="5771280" y="2661757"/>
              <a:ext cx="1093787" cy="1212845"/>
              <a:chOff x="1485105" y="1225262"/>
              <a:chExt cx="1093787" cy="1212845"/>
            </a:xfrm>
          </p:grpSpPr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id="{1AA95804-6C6B-B4BC-B143-5F8D485B7535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Directora de Desarrollo y Marketing de </a:t>
                </a:r>
                <a:r>
                  <a:rPr lang="es-E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Adigital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170F7824-C253-0560-83BC-207A6FC86CD7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María Lázaro</a:t>
                </a:r>
              </a:p>
            </p:txBody>
          </p:sp>
          <p:pic>
            <p:nvPicPr>
              <p:cNvPr id="74" name="Imagen 73">
                <a:extLst>
                  <a:ext uri="{FF2B5EF4-FFF2-40B4-BE49-F238E27FC236}">
                    <a16:creationId xmlns:a16="http://schemas.microsoft.com/office/drawing/2014/main" id="{CC256F75-4DA3-A285-42BB-06EDC7022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FA0E50F7-B8DB-C554-842D-E9CD84E38FBD}"/>
                </a:ext>
              </a:extLst>
            </p:cNvPr>
            <p:cNvGrpSpPr/>
            <p:nvPr/>
          </p:nvGrpSpPr>
          <p:grpSpPr>
            <a:xfrm>
              <a:off x="6861912" y="2661504"/>
              <a:ext cx="1093787" cy="1212845"/>
              <a:chOff x="1485105" y="1225262"/>
              <a:chExt cx="1093787" cy="1212845"/>
            </a:xfrm>
          </p:grpSpPr>
          <p:sp>
            <p:nvSpPr>
              <p:cNvPr id="76" name="CuadroTexto 75">
                <a:extLst>
                  <a:ext uri="{FF2B5EF4-FFF2-40B4-BE49-F238E27FC236}">
                    <a16:creationId xmlns:a16="http://schemas.microsoft.com/office/drawing/2014/main" id="{DB3647A5-0258-62CF-15D3-0740C29296B7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Chief Commercial Officer</a:t>
                </a:r>
              </a:p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(CCO)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en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Webhelp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77" name="CuadroTexto 76">
                <a:extLst>
                  <a:ext uri="{FF2B5EF4-FFF2-40B4-BE49-F238E27FC236}">
                    <a16:creationId xmlns:a16="http://schemas.microsoft.com/office/drawing/2014/main" id="{B7FE8386-2D6E-632B-B862-0C9D2E61099C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Marta López</a:t>
                </a:r>
              </a:p>
            </p:txBody>
          </p:sp>
          <p:pic>
            <p:nvPicPr>
              <p:cNvPr id="78" name="Imagen 77">
                <a:extLst>
                  <a:ext uri="{FF2B5EF4-FFF2-40B4-BE49-F238E27FC236}">
                    <a16:creationId xmlns:a16="http://schemas.microsoft.com/office/drawing/2014/main" id="{03D3AD64-4E2A-DAF0-B6DF-EBDE674C5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3074D0CF-9E7B-72D7-F76E-C339F77583F5}"/>
                </a:ext>
              </a:extLst>
            </p:cNvPr>
            <p:cNvGrpSpPr/>
            <p:nvPr/>
          </p:nvGrpSpPr>
          <p:grpSpPr>
            <a:xfrm>
              <a:off x="7942006" y="2661504"/>
              <a:ext cx="1093787" cy="1212845"/>
              <a:chOff x="1485105" y="1225262"/>
              <a:chExt cx="1093787" cy="1212845"/>
            </a:xfrm>
          </p:grpSpPr>
          <p:sp>
            <p:nvSpPr>
              <p:cNvPr id="80" name="CuadroTexto 79">
                <a:extLst>
                  <a:ext uri="{FF2B5EF4-FFF2-40B4-BE49-F238E27FC236}">
                    <a16:creationId xmlns:a16="http://schemas.microsoft.com/office/drawing/2014/main" id="{0E107D20-594A-7B62-0314-010C0C5CE192}"/>
                  </a:ext>
                </a:extLst>
              </p:cNvPr>
              <p:cNvSpPr txBox="1"/>
              <p:nvPr/>
            </p:nvSpPr>
            <p:spPr>
              <a:xfrm>
                <a:off x="1485105" y="2191886"/>
                <a:ext cx="109378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General</a:t>
                </a:r>
              </a:p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de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Confianza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Online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86107877-6238-C810-CB68-40BFF4821400}"/>
                  </a:ext>
                </a:extLst>
              </p:cNvPr>
              <p:cNvSpPr txBox="1"/>
              <p:nvPr/>
            </p:nvSpPr>
            <p:spPr>
              <a:xfrm>
                <a:off x="151288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Tiziana </a:t>
                </a:r>
                <a:r>
                  <a:rPr lang="es-ES" sz="700" b="1" dirty="0" err="1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Tallaro</a:t>
                </a:r>
                <a:endParaRPr lang="es-ES" sz="700" b="1" dirty="0">
                  <a:solidFill>
                    <a:srgbClr val="000000"/>
                  </a:solidFill>
                  <a:latin typeface="HelveticaNeueLT Std" panose="020B0604020202020204" pitchFamily="34" charset="0"/>
                </a:endParaRPr>
              </a:p>
            </p:txBody>
          </p:sp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id="{A786995D-DF63-4E22-C4D2-C526293E4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64025FC5-2D2B-033C-B634-9C09D05490EF}"/>
                </a:ext>
              </a:extLst>
            </p:cNvPr>
            <p:cNvGrpSpPr/>
            <p:nvPr/>
          </p:nvGrpSpPr>
          <p:grpSpPr>
            <a:xfrm>
              <a:off x="258050" y="2661504"/>
              <a:ext cx="1222021" cy="1366734"/>
              <a:chOff x="1424191" y="1225262"/>
              <a:chExt cx="1222021" cy="1366734"/>
            </a:xfrm>
          </p:grpSpPr>
          <p:sp>
            <p:nvSpPr>
              <p:cNvPr id="84" name="CuadroTexto 83">
                <a:extLst>
                  <a:ext uri="{FF2B5EF4-FFF2-40B4-BE49-F238E27FC236}">
                    <a16:creationId xmlns:a16="http://schemas.microsoft.com/office/drawing/2014/main" id="{0777BB74-B210-9F27-9926-33BC5A2B64ED}"/>
                  </a:ext>
                </a:extLst>
              </p:cNvPr>
              <p:cNvSpPr txBox="1"/>
              <p:nvPr/>
            </p:nvSpPr>
            <p:spPr>
              <a:xfrm>
                <a:off x="1424191" y="2191886"/>
                <a:ext cx="12220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Director de Crecimiento Internacional de la Empresa y Estrategias de Comercialización en ICEX España Exportación e Inversiones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9A5A4C38-7B67-670F-1D5D-681166F7A84E}"/>
                  </a:ext>
                </a:extLst>
              </p:cNvPr>
              <p:cNvSpPr txBox="1"/>
              <p:nvPr/>
            </p:nvSpPr>
            <p:spPr>
              <a:xfrm>
                <a:off x="1455139" y="2042347"/>
                <a:ext cx="1159042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José Antonio Bretones</a:t>
                </a:r>
              </a:p>
            </p:txBody>
          </p:sp>
          <p:pic>
            <p:nvPicPr>
              <p:cNvPr id="86" name="Imagen 85">
                <a:extLst>
                  <a:ext uri="{FF2B5EF4-FFF2-40B4-BE49-F238E27FC236}">
                    <a16:creationId xmlns:a16="http://schemas.microsoft.com/office/drawing/2014/main" id="{38D977CE-541F-ACC3-AA6A-EF5D159DD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3599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</p:grpSp>
        <p:grpSp>
          <p:nvGrpSpPr>
            <p:cNvPr id="88" name="Grupo 87">
              <a:extLst>
                <a:ext uri="{FF2B5EF4-FFF2-40B4-BE49-F238E27FC236}">
                  <a16:creationId xmlns:a16="http://schemas.microsoft.com/office/drawing/2014/main" id="{11F080D5-83C7-CB8B-94C6-CA64A7C91D87}"/>
                </a:ext>
              </a:extLst>
            </p:cNvPr>
            <p:cNvGrpSpPr/>
            <p:nvPr/>
          </p:nvGrpSpPr>
          <p:grpSpPr>
            <a:xfrm>
              <a:off x="1406565" y="966584"/>
              <a:ext cx="1093787" cy="1503587"/>
              <a:chOff x="1406565" y="1011464"/>
              <a:chExt cx="1093787" cy="1503587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4ACB354A-9A08-3618-A78F-AE0398D4A098}"/>
                  </a:ext>
                </a:extLst>
              </p:cNvPr>
              <p:cNvSpPr txBox="1"/>
              <p:nvPr/>
            </p:nvSpPr>
            <p:spPr>
              <a:xfrm>
                <a:off x="1406565" y="2191886"/>
                <a:ext cx="109378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Chief Innovation Officer y Director de Corporate Education </a:t>
                </a:r>
                <a:r>
                  <a:rPr lang="en-US" sz="500" b="0" i="0" dirty="0" err="1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en</a:t>
                </a:r>
                <a:r>
                  <a:rPr lang="en-US" sz="500" b="0" i="0" dirty="0">
                    <a:solidFill>
                      <a:srgbClr val="5A5A5A"/>
                    </a:solidFill>
                    <a:effectLst/>
                    <a:latin typeface="HelveticaNeueLT Std Lt" panose="020B0403020202020204" pitchFamily="34" charset="0"/>
                  </a:rPr>
                  <a:t> ESIC Business &amp; Marketing School</a:t>
                </a:r>
                <a:endParaRPr lang="es-ES" sz="500" b="1" dirty="0">
                  <a:solidFill>
                    <a:srgbClr val="000000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E299070C-34A5-0C05-E09C-7E2F636356EB}"/>
                  </a:ext>
                </a:extLst>
              </p:cNvPr>
              <p:cNvSpPr txBox="1"/>
              <p:nvPr/>
            </p:nvSpPr>
            <p:spPr>
              <a:xfrm>
                <a:off x="1434347" y="2042347"/>
                <a:ext cx="103822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Enrique Benayas</a:t>
                </a:r>
              </a:p>
            </p:txBody>
          </p:sp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3BD5EA64-C932-3A9E-3731-478FBDD39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57458" y="1225262"/>
                <a:ext cx="792000" cy="792000"/>
              </a:xfrm>
              <a:prstGeom prst="roundRect">
                <a:avLst>
                  <a:gd name="adj" fmla="val 12145"/>
                </a:avLst>
              </a:prstGeom>
              <a:ln w="19050">
                <a:solidFill>
                  <a:srgbClr val="DF2131"/>
                </a:solidFill>
              </a:ln>
              <a:effectLst/>
            </p:spPr>
          </p:pic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0732C9A7-70AF-3537-C940-78DCCE50C55E}"/>
                  </a:ext>
                </a:extLst>
              </p:cNvPr>
              <p:cNvSpPr txBox="1"/>
              <p:nvPr/>
            </p:nvSpPr>
            <p:spPr>
              <a:xfrm>
                <a:off x="1557127" y="1011464"/>
                <a:ext cx="792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700" b="1" dirty="0">
                    <a:solidFill>
                      <a:srgbClr val="DF2131"/>
                    </a:solidFill>
                    <a:latin typeface="HelveticaNeueLT Std" panose="020B0604020202020204" pitchFamily="34" charset="0"/>
                  </a:rPr>
                  <a:t>Coordinador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7841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3363FA5-72F5-4996-7CB9-8506335A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363074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0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F52176-E165-4D86-E8ED-1B488166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63075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bro_blanco_comercio_electronico_transfronterizo">
            <a:hlinkClick r:id="" action="ppaction://media"/>
            <a:extLst>
              <a:ext uri="{FF2B5EF4-FFF2-40B4-BE49-F238E27FC236}">
                <a16:creationId xmlns:a16="http://schemas.microsoft.com/office/drawing/2014/main" id="{FDA69099-2DBA-E2F1-05EF-DE2F5B043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13" y="0"/>
            <a:ext cx="8323262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D15C0-C9BA-DBFE-F14C-3A41C479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D1BE9E-FE09-D31A-7EC1-264F82C8C916}"/>
              </a:ext>
            </a:extLst>
          </p:cNvPr>
          <p:cNvSpPr txBox="1"/>
          <p:nvPr/>
        </p:nvSpPr>
        <p:spPr>
          <a:xfrm>
            <a:off x="334962" y="165031"/>
            <a:ext cx="869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¿Qué es el Libro Blanco?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05B60FB-9FD1-85BE-5BF3-8C8128BE2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456" y="801185"/>
            <a:ext cx="277532" cy="1717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D8AEB2-E057-D496-AA48-E6BBF4645F93}"/>
              </a:ext>
            </a:extLst>
          </p:cNvPr>
          <p:cNvSpPr txBox="1"/>
          <p:nvPr/>
        </p:nvSpPr>
        <p:spPr>
          <a:xfrm>
            <a:off x="867356" y="700531"/>
            <a:ext cx="4681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Un documento necesario…  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DA75DB58-1FFD-FF4D-A60E-70E17241E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100" y="1877266"/>
            <a:ext cx="277532" cy="244228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1F639FAF-F3FA-A81E-98FB-3B93DAE48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356" y="2376129"/>
            <a:ext cx="277532" cy="2442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E87D119-0C3D-856A-5B87-90B3E2040C3B}"/>
              </a:ext>
            </a:extLst>
          </p:cNvPr>
          <p:cNvSpPr txBox="1"/>
          <p:nvPr/>
        </p:nvSpPr>
        <p:spPr>
          <a:xfrm>
            <a:off x="574455" y="1070740"/>
            <a:ext cx="8269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HelveticaNeueLT Std" panose="020B0604020202020204" pitchFamily="34" charset="0"/>
              </a:rPr>
              <a:t>… para responder a la creciente importancia del canal on-line y a su potencial como vía de acceso a los mercados internacionales.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0668BA7-F915-74DA-3C2E-2BEE03455246}"/>
              </a:ext>
            </a:extLst>
          </p:cNvPr>
          <p:cNvSpPr txBox="1"/>
          <p:nvPr/>
        </p:nvSpPr>
        <p:spPr>
          <a:xfrm>
            <a:off x="1438279" y="1817694"/>
            <a:ext cx="7034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HelveticaNeueLT Std" panose="020B0604020202020204" pitchFamily="34" charset="0"/>
              </a:rPr>
              <a:t>Aprovechar su potencial no es tan fácil, especialmente para una pyme </a:t>
            </a:r>
          </a:p>
          <a:p>
            <a:endParaRPr lang="es-ES" sz="1600" dirty="0">
              <a:latin typeface="HelveticaNeueLT Std" panose="020B0604020202020204" pitchFamily="34" charset="0"/>
            </a:endParaRPr>
          </a:p>
          <a:p>
            <a:r>
              <a:rPr lang="es-ES" sz="1600" dirty="0">
                <a:latin typeface="HelveticaNeueLT Std" panose="020B0604020202020204" pitchFamily="34" charset="0"/>
              </a:rPr>
              <a:t>ICEX: más de una década apoyando la internacionalización de las empresas a través del comercio electrónico. Aproximación integral.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7030CB-784F-C478-A71C-91362B979720}"/>
              </a:ext>
            </a:extLst>
          </p:cNvPr>
          <p:cNvSpPr txBox="1"/>
          <p:nvPr/>
        </p:nvSpPr>
        <p:spPr>
          <a:xfrm>
            <a:off x="426857" y="3234022"/>
            <a:ext cx="850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Necesidad de un mayor conocimiento del panorama actual del </a:t>
            </a:r>
            <a:r>
              <a:rPr lang="es-ES" sz="1600" b="1" dirty="0" err="1">
                <a:solidFill>
                  <a:srgbClr val="DF2131"/>
                </a:solidFill>
                <a:latin typeface="HelveticaNeueLT Std" panose="020B0604020202020204" pitchFamily="34" charset="0"/>
              </a:rPr>
              <a:t>ecommerce</a:t>
            </a:r>
            <a:r>
              <a:rPr lang="es-ES" sz="1600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 </a:t>
            </a:r>
            <a:r>
              <a:rPr lang="es-ES" sz="1600" b="1" dirty="0" err="1">
                <a:solidFill>
                  <a:srgbClr val="DF2131"/>
                </a:solidFill>
                <a:latin typeface="HelveticaNeueLT Std" panose="020B0604020202020204" pitchFamily="34" charset="0"/>
              </a:rPr>
              <a:t>crossborder</a:t>
            </a:r>
            <a:r>
              <a:rPr lang="es-ES" sz="1600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 en nuestro país, su impacto económico y su potencial.</a:t>
            </a:r>
          </a:p>
        </p:txBody>
      </p:sp>
    </p:spTree>
    <p:extLst>
      <p:ext uri="{BB962C8B-B14F-4D97-AF65-F5344CB8AC3E}">
        <p14:creationId xmlns:p14="http://schemas.microsoft.com/office/powerpoint/2010/main" val="68473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61AF4A04-71AB-AD30-970D-9F905FBFC881}"/>
              </a:ext>
            </a:extLst>
          </p:cNvPr>
          <p:cNvGrpSpPr/>
          <p:nvPr/>
        </p:nvGrpSpPr>
        <p:grpSpPr>
          <a:xfrm>
            <a:off x="1483870" y="859932"/>
            <a:ext cx="6395334" cy="2265716"/>
            <a:chOff x="1483870" y="955556"/>
            <a:chExt cx="6395334" cy="226571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186404E-671C-9DBC-F32E-A517C58F0E48}"/>
                </a:ext>
              </a:extLst>
            </p:cNvPr>
            <p:cNvGrpSpPr/>
            <p:nvPr/>
          </p:nvGrpSpPr>
          <p:grpSpPr>
            <a:xfrm>
              <a:off x="1483870" y="955556"/>
              <a:ext cx="2445919" cy="1957939"/>
              <a:chOff x="869482" y="736773"/>
              <a:chExt cx="2445919" cy="1957939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B99DD61-BA0E-B44E-44E3-2B4E9D1F9022}"/>
                  </a:ext>
                </a:extLst>
              </p:cNvPr>
              <p:cNvSpPr txBox="1"/>
              <p:nvPr/>
            </p:nvSpPr>
            <p:spPr>
              <a:xfrm>
                <a:off x="869482" y="1986826"/>
                <a:ext cx="24459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pymes españolas venden </a:t>
                </a:r>
                <a:r>
                  <a:rPr lang="es-ES" sz="2000" dirty="0">
                    <a:solidFill>
                      <a:srgbClr val="DF2131"/>
                    </a:solidFill>
                    <a:latin typeface="HelveticaNeueLT Std Lt" panose="020B0403020202020204" pitchFamily="34" charset="0"/>
                  </a:rPr>
                  <a:t>online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E720B0D-8D97-90F0-44BA-5A181B54BA5C}"/>
                  </a:ext>
                </a:extLst>
              </p:cNvPr>
              <p:cNvSpPr txBox="1"/>
              <p:nvPr/>
            </p:nvSpPr>
            <p:spPr>
              <a:xfrm>
                <a:off x="869482" y="736773"/>
                <a:ext cx="244591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0" b="1" dirty="0">
                    <a:solidFill>
                      <a:srgbClr val="DF2131"/>
                    </a:solidFill>
                    <a:latin typeface="HelveticaNeueLT Std" panose="020B0604020202020204" pitchFamily="34" charset="0"/>
                  </a:rPr>
                  <a:t>33%</a:t>
                </a:r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8278C8B-E2B2-05D7-68B6-B98AFA8406D3}"/>
                </a:ext>
              </a:extLst>
            </p:cNvPr>
            <p:cNvGrpSpPr/>
            <p:nvPr/>
          </p:nvGrpSpPr>
          <p:grpSpPr>
            <a:xfrm>
              <a:off x="5433285" y="955556"/>
              <a:ext cx="2445919" cy="2265716"/>
              <a:chOff x="869482" y="736773"/>
              <a:chExt cx="2445919" cy="2265716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25F8AF9-F3BB-5057-A94B-DA9B6A1C58C0}"/>
                  </a:ext>
                </a:extLst>
              </p:cNvPr>
              <p:cNvSpPr txBox="1"/>
              <p:nvPr/>
            </p:nvSpPr>
            <p:spPr>
              <a:xfrm>
                <a:off x="869482" y="1986826"/>
                <a:ext cx="24459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0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pymes españolas venden </a:t>
                </a:r>
                <a:r>
                  <a:rPr lang="es-ES" sz="2000" dirty="0">
                    <a:solidFill>
                      <a:srgbClr val="DF2131"/>
                    </a:solidFill>
                    <a:latin typeface="HelveticaNeueLT Std Lt" panose="020B0403020202020204" pitchFamily="34" charset="0"/>
                  </a:rPr>
                  <a:t>online </a:t>
                </a:r>
                <a:r>
                  <a:rPr lang="es-ES" sz="2000" i="1" dirty="0" err="1">
                    <a:solidFill>
                      <a:srgbClr val="DF2131"/>
                    </a:solidFill>
                    <a:latin typeface="HelveticaNeueLT Std Lt" panose="020B0403020202020204" pitchFamily="34" charset="0"/>
                  </a:rPr>
                  <a:t>crossborder</a:t>
                </a:r>
                <a:endParaRPr lang="es-ES" sz="2000" i="1" dirty="0">
                  <a:solidFill>
                    <a:srgbClr val="DF2131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175A41A-3CEF-698B-726B-00393EE866B1}"/>
                  </a:ext>
                </a:extLst>
              </p:cNvPr>
              <p:cNvSpPr txBox="1"/>
              <p:nvPr/>
            </p:nvSpPr>
            <p:spPr>
              <a:xfrm>
                <a:off x="869482" y="736773"/>
                <a:ext cx="244591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0" b="1" dirty="0">
                    <a:solidFill>
                      <a:srgbClr val="DF2131"/>
                    </a:solidFill>
                    <a:latin typeface="HelveticaNeueLT Std" panose="020B0604020202020204" pitchFamily="34" charset="0"/>
                  </a:rPr>
                  <a:t>9%</a:t>
                </a:r>
              </a:p>
            </p:txBody>
          </p:sp>
        </p:grpSp>
        <p:pic>
          <p:nvPicPr>
            <p:cNvPr id="8" name="Marcador de contenido 10" descr="Flechas de cheurón con relleno sólido">
              <a:extLst>
                <a:ext uri="{FF2B5EF4-FFF2-40B4-BE49-F238E27FC236}">
                  <a16:creationId xmlns:a16="http://schemas.microsoft.com/office/drawing/2014/main" id="{DB0CAF65-35F3-50AF-9346-470F5B3F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0573" y="1884645"/>
              <a:ext cx="641928" cy="641928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F9DC27-42C5-DC9B-C670-B1656D3E1885}"/>
              </a:ext>
            </a:extLst>
          </p:cNvPr>
          <p:cNvSpPr txBox="1"/>
          <p:nvPr/>
        </p:nvSpPr>
        <p:spPr>
          <a:xfrm>
            <a:off x="336550" y="228600"/>
            <a:ext cx="869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Situación actual de comercio electrónico transfronterizo en España.</a:t>
            </a:r>
          </a:p>
        </p:txBody>
      </p:sp>
    </p:spTree>
    <p:extLst>
      <p:ext uri="{BB962C8B-B14F-4D97-AF65-F5344CB8AC3E}">
        <p14:creationId xmlns:p14="http://schemas.microsoft.com/office/powerpoint/2010/main" val="17458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C0FAFB5F-8252-3571-35D9-99242E18282B}"/>
              </a:ext>
            </a:extLst>
          </p:cNvPr>
          <p:cNvGrpSpPr/>
          <p:nvPr/>
        </p:nvGrpSpPr>
        <p:grpSpPr>
          <a:xfrm>
            <a:off x="336550" y="228600"/>
            <a:ext cx="8693150" cy="3331818"/>
            <a:chOff x="336550" y="228600"/>
            <a:chExt cx="8693150" cy="3331818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50" y="228600"/>
              <a:ext cx="8693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¿Qué impacto tendría un aumento en el número de pymes que venden</a:t>
              </a:r>
            </a:p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online </a:t>
              </a:r>
              <a:r>
                <a:rPr lang="es-ES" b="1" i="1" dirty="0" err="1">
                  <a:solidFill>
                    <a:srgbClr val="DF2131"/>
                  </a:solidFill>
                  <a:latin typeface="HelveticaNeueLT Std" panose="020B0604020202020204" pitchFamily="34" charset="0"/>
                </a:rPr>
                <a:t>crossborder</a:t>
              </a:r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?</a:t>
              </a: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BD93259-BFB5-CD5F-A3C8-1294AF10C68E}"/>
                </a:ext>
              </a:extLst>
            </p:cNvPr>
            <p:cNvGrpSpPr/>
            <p:nvPr/>
          </p:nvGrpSpPr>
          <p:grpSpPr>
            <a:xfrm>
              <a:off x="967070" y="1247602"/>
              <a:ext cx="7239857" cy="1015663"/>
              <a:chOff x="967070" y="1247602"/>
              <a:chExt cx="7239857" cy="1015663"/>
            </a:xfrm>
          </p:grpSpPr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1D2DB442-0567-4FA7-2005-A1C74E1CEAEC}"/>
                  </a:ext>
                </a:extLst>
              </p:cNvPr>
              <p:cNvSpPr txBox="1"/>
              <p:nvPr/>
            </p:nvSpPr>
            <p:spPr>
              <a:xfrm>
                <a:off x="3398711" y="1418964"/>
                <a:ext cx="4808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+ 1.090 millones € de impacto en exportaciones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BB9B3A9-CEFA-2598-198A-06C7E1069671}"/>
                  </a:ext>
                </a:extLst>
              </p:cNvPr>
              <p:cNvSpPr txBox="1"/>
              <p:nvPr/>
            </p:nvSpPr>
            <p:spPr>
              <a:xfrm>
                <a:off x="967070" y="1247602"/>
                <a:ext cx="18674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6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10%</a:t>
                </a:r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CB619E8-0EA5-5733-C73B-5EEACB16F6B1}"/>
                  </a:ext>
                </a:extLst>
              </p:cNvPr>
              <p:cNvSpPr txBox="1"/>
              <p:nvPr/>
            </p:nvSpPr>
            <p:spPr>
              <a:xfrm>
                <a:off x="3398711" y="1761044"/>
                <a:ext cx="29850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+ 19.881 empleos generados</a:t>
                </a:r>
              </a:p>
            </p:txBody>
          </p:sp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FB714BC6-5635-E32E-B768-066772B3A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77857" y="1633319"/>
                <a:ext cx="277532" cy="244228"/>
              </a:xfrm>
              <a:prstGeom prst="rect">
                <a:avLst/>
              </a:prstGeom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175AD5C9-6EDE-84E7-87A3-9FBFF41A969C}"/>
                </a:ext>
              </a:extLst>
            </p:cNvPr>
            <p:cNvGrpSpPr/>
            <p:nvPr/>
          </p:nvGrpSpPr>
          <p:grpSpPr>
            <a:xfrm>
              <a:off x="967070" y="2544755"/>
              <a:ext cx="7238779" cy="1015663"/>
              <a:chOff x="967070" y="2544755"/>
              <a:chExt cx="7238779" cy="1015663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028D7477-2847-3AA5-B237-56A60658DECD}"/>
                  </a:ext>
                </a:extLst>
              </p:cNvPr>
              <p:cNvSpPr txBox="1"/>
              <p:nvPr/>
            </p:nvSpPr>
            <p:spPr>
              <a:xfrm>
                <a:off x="3397633" y="2714033"/>
                <a:ext cx="4808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+ 3.480 millones € de impacto en exportaciones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43406E9-84C9-EC98-C839-FF26E3FE845C}"/>
                  </a:ext>
                </a:extLst>
              </p:cNvPr>
              <p:cNvSpPr txBox="1"/>
              <p:nvPr/>
            </p:nvSpPr>
            <p:spPr>
              <a:xfrm>
                <a:off x="967070" y="2544755"/>
                <a:ext cx="18674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6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rPr>
                  <a:t>15%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5DC9378-3F9C-4FDD-1372-4FD95EB5020A}"/>
                  </a:ext>
                </a:extLst>
              </p:cNvPr>
              <p:cNvSpPr txBox="1"/>
              <p:nvPr/>
            </p:nvSpPr>
            <p:spPr>
              <a:xfrm>
                <a:off x="3397633" y="3056113"/>
                <a:ext cx="29850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000000"/>
                    </a:solidFill>
                    <a:latin typeface="HelveticaNeueLT Std Lt" panose="020B0403020202020204" pitchFamily="34" charset="0"/>
                  </a:rPr>
                  <a:t>+ 73.891 empleos generados</a:t>
                </a:r>
              </a:p>
            </p:txBody>
          </p:sp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776120DF-730F-E476-3657-F09DCA00A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77857" y="2930472"/>
                <a:ext cx="277532" cy="244228"/>
              </a:xfrm>
              <a:prstGeom prst="rect">
                <a:avLst/>
              </a:prstGeom>
            </p:spPr>
          </p:pic>
        </p:grpSp>
        <p:pic>
          <p:nvPicPr>
            <p:cNvPr id="19" name="Marcador de contenido 10" descr="Flechas de cheurón con relleno sólido">
              <a:extLst>
                <a:ext uri="{FF2B5EF4-FFF2-40B4-BE49-F238E27FC236}">
                  <a16:creationId xmlns:a16="http://schemas.microsoft.com/office/drawing/2014/main" id="{F5F46B84-9D44-165F-B023-361A1238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714171" y="2213069"/>
              <a:ext cx="373264" cy="373264"/>
            </a:xfrm>
            <a:prstGeom prst="rect">
              <a:avLst/>
            </a:prstGeom>
          </p:spPr>
        </p:pic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2154954-580F-7413-1E6F-7722D57C09DD}"/>
              </a:ext>
            </a:extLst>
          </p:cNvPr>
          <p:cNvSpPr/>
          <p:nvPr/>
        </p:nvSpPr>
        <p:spPr>
          <a:xfrm>
            <a:off x="699247" y="2635935"/>
            <a:ext cx="7696758" cy="91147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93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99DD61-BA0E-B44E-44E3-2B4E9D1F9022}"/>
              </a:ext>
            </a:extLst>
          </p:cNvPr>
          <p:cNvSpPr txBox="1"/>
          <p:nvPr/>
        </p:nvSpPr>
        <p:spPr>
          <a:xfrm>
            <a:off x="336550" y="228600"/>
            <a:ext cx="869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No sólo exportaríamos más, sino mejor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B5B495-122A-C26C-BDA4-771664CA4AF4}"/>
              </a:ext>
            </a:extLst>
          </p:cNvPr>
          <p:cNvSpPr txBox="1"/>
          <p:nvPr/>
        </p:nvSpPr>
        <p:spPr>
          <a:xfrm>
            <a:off x="7592477" y="3632610"/>
            <a:ext cx="1271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solidFill>
                  <a:srgbClr val="000000"/>
                </a:solidFill>
                <a:latin typeface="HelveticaNeueLT Std Lt" panose="020B0403020202020204" pitchFamily="34" charset="0"/>
              </a:rPr>
              <a:t>Fuente: </a:t>
            </a:r>
            <a:r>
              <a:rPr lang="es-ES" sz="800" b="1" dirty="0">
                <a:solidFill>
                  <a:srgbClr val="000000"/>
                </a:solidFill>
                <a:latin typeface="HelveticaNeueLT Std" panose="020B0604020202020204" pitchFamily="34" charset="0"/>
              </a:rPr>
              <a:t>Encuesta SEC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13B0AD6-C57F-238B-661A-CDAC8B4A4303}"/>
              </a:ext>
            </a:extLst>
          </p:cNvPr>
          <p:cNvGrpSpPr/>
          <p:nvPr/>
        </p:nvGrpSpPr>
        <p:grpSpPr>
          <a:xfrm>
            <a:off x="1141994" y="1287515"/>
            <a:ext cx="6095512" cy="641928"/>
            <a:chOff x="1484192" y="1265075"/>
            <a:chExt cx="6095512" cy="641928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1916CCA3-313B-12A6-DAAB-2897E40F6F87}"/>
                </a:ext>
              </a:extLst>
            </p:cNvPr>
            <p:cNvSpPr txBox="1"/>
            <p:nvPr/>
          </p:nvSpPr>
          <p:spPr>
            <a:xfrm>
              <a:off x="2377957" y="1400240"/>
              <a:ext cx="52017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000000"/>
                  </a:solidFill>
                  <a:latin typeface="HelveticaNeueLT Std" panose="020B0604020202020204" pitchFamily="34" charset="0"/>
                </a:rPr>
                <a:t>Mayor número de países con exportación regular</a:t>
              </a:r>
            </a:p>
          </p:txBody>
        </p:sp>
        <p:pic>
          <p:nvPicPr>
            <p:cNvPr id="8" name="Marcador de contenido 10" descr="Flechas de cheurón con relleno sólido">
              <a:extLst>
                <a:ext uri="{FF2B5EF4-FFF2-40B4-BE49-F238E27FC236}">
                  <a16:creationId xmlns:a16="http://schemas.microsoft.com/office/drawing/2014/main" id="{D4A4C2F6-FEBF-15F4-2ECA-6FDD62901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4192" y="1265075"/>
              <a:ext cx="641928" cy="641928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BE6BC23-2DA9-55DC-3171-86C7A69E1061}"/>
              </a:ext>
            </a:extLst>
          </p:cNvPr>
          <p:cNvGrpSpPr/>
          <p:nvPr/>
        </p:nvGrpSpPr>
        <p:grpSpPr>
          <a:xfrm>
            <a:off x="1141994" y="2297162"/>
            <a:ext cx="4726900" cy="641928"/>
            <a:chOff x="1484192" y="2274722"/>
            <a:chExt cx="4726900" cy="641928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30EC594-6023-AF72-A7AC-E81A81CD7055}"/>
                </a:ext>
              </a:extLst>
            </p:cNvPr>
            <p:cNvSpPr txBox="1"/>
            <p:nvPr/>
          </p:nvSpPr>
          <p:spPr>
            <a:xfrm>
              <a:off x="2377957" y="2397728"/>
              <a:ext cx="3833135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000000"/>
                  </a:solidFill>
                  <a:latin typeface="HelveticaNeueLT Std" panose="020B0604020202020204" pitchFamily="34" charset="0"/>
                </a:rPr>
                <a:t>Mayor diversificación</a:t>
              </a:r>
            </a:p>
            <a:p>
              <a:endParaRPr lang="es-ES" sz="1050" dirty="0">
                <a:solidFill>
                  <a:srgbClr val="000000"/>
                </a:solidFill>
                <a:latin typeface="HelveticaNeueLT Std Lt" panose="020B0403020202020204" pitchFamily="34" charset="0"/>
              </a:endParaRPr>
            </a:p>
          </p:txBody>
        </p:sp>
        <p:pic>
          <p:nvPicPr>
            <p:cNvPr id="9" name="Marcador de contenido 10" descr="Flechas de cheurón con relleno sólido">
              <a:extLst>
                <a:ext uri="{FF2B5EF4-FFF2-40B4-BE49-F238E27FC236}">
                  <a16:creationId xmlns:a16="http://schemas.microsoft.com/office/drawing/2014/main" id="{CC88B9D0-E083-DB27-1394-F64E6B284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4192" y="2274722"/>
              <a:ext cx="641928" cy="641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36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99DD61-BA0E-B44E-44E3-2B4E9D1F9022}"/>
              </a:ext>
            </a:extLst>
          </p:cNvPr>
          <p:cNvSpPr txBox="1"/>
          <p:nvPr/>
        </p:nvSpPr>
        <p:spPr>
          <a:xfrm>
            <a:off x="336550" y="228600"/>
            <a:ext cx="869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Ahora conocemos mejor los canales más utilizados, con sus ventajas e inconvenientes…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11D67E3-2057-8345-81DD-989B0388B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6182" y="980515"/>
            <a:ext cx="4550709" cy="27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6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o 43">
            <a:extLst>
              <a:ext uri="{FF2B5EF4-FFF2-40B4-BE49-F238E27FC236}">
                <a16:creationId xmlns:a16="http://schemas.microsoft.com/office/drawing/2014/main" id="{72B55A2F-0D3A-1ADF-9B2F-5A8644A28892}"/>
              </a:ext>
            </a:extLst>
          </p:cNvPr>
          <p:cNvGrpSpPr/>
          <p:nvPr/>
        </p:nvGrpSpPr>
        <p:grpSpPr>
          <a:xfrm>
            <a:off x="336550" y="228600"/>
            <a:ext cx="8693150" cy="3609810"/>
            <a:chOff x="336550" y="228600"/>
            <a:chExt cx="8693150" cy="360981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B99DD61-BA0E-B44E-44E3-2B4E9D1F9022}"/>
                </a:ext>
              </a:extLst>
            </p:cNvPr>
            <p:cNvSpPr txBox="1"/>
            <p:nvPr/>
          </p:nvSpPr>
          <p:spPr>
            <a:xfrm>
              <a:off x="336550" y="228600"/>
              <a:ext cx="8693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DF2131"/>
                  </a:solidFill>
                  <a:latin typeface="HelveticaNeueLT Std" panose="020B0604020202020204" pitchFamily="34" charset="0"/>
                </a:rPr>
                <a:t>…y los obstáculos a la venta online transfronteriza…</a:t>
              </a:r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065D5375-70F4-E846-EC76-259BDF190685}"/>
                </a:ext>
              </a:extLst>
            </p:cNvPr>
            <p:cNvGrpSpPr/>
            <p:nvPr/>
          </p:nvGrpSpPr>
          <p:grpSpPr>
            <a:xfrm>
              <a:off x="439626" y="856453"/>
              <a:ext cx="8406351" cy="2981957"/>
              <a:chOff x="439626" y="856453"/>
              <a:chExt cx="8406351" cy="2981957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D68B3B15-6094-EFBA-9D7C-5201CB3504EF}"/>
                  </a:ext>
                </a:extLst>
              </p:cNvPr>
              <p:cNvGrpSpPr/>
              <p:nvPr/>
            </p:nvGrpSpPr>
            <p:grpSpPr>
              <a:xfrm>
                <a:off x="439626" y="856453"/>
                <a:ext cx="8406351" cy="306000"/>
                <a:chOff x="439626" y="1108841"/>
                <a:chExt cx="8406351" cy="306000"/>
              </a:xfrm>
            </p:grpSpPr>
            <p:sp>
              <p:nvSpPr>
                <p:cNvPr id="6" name="Rectángulo: esquinas redondeadas 5">
                  <a:extLst>
                    <a:ext uri="{FF2B5EF4-FFF2-40B4-BE49-F238E27FC236}">
                      <a16:creationId xmlns:a16="http://schemas.microsoft.com/office/drawing/2014/main" id="{D91D7B63-5C05-97B2-5326-A8792D87BB29}"/>
                    </a:ext>
                  </a:extLst>
                </p:cNvPr>
                <p:cNvSpPr/>
                <p:nvPr/>
              </p:nvSpPr>
              <p:spPr>
                <a:xfrm>
                  <a:off x="439626" y="1108841"/>
                  <a:ext cx="7712280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" name="CuadroTexto 3">
                  <a:extLst>
                    <a:ext uri="{FF2B5EF4-FFF2-40B4-BE49-F238E27FC236}">
                      <a16:creationId xmlns:a16="http://schemas.microsoft.com/office/drawing/2014/main" id="{BE6FF229-E3DC-0551-973A-ED2DF01CA6AB}"/>
                    </a:ext>
                  </a:extLst>
                </p:cNvPr>
                <p:cNvSpPr txBox="1"/>
                <p:nvPr/>
              </p:nvSpPr>
              <p:spPr>
                <a:xfrm>
                  <a:off x="439626" y="1132823"/>
                  <a:ext cx="290779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Marketing y promoción en destino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C719D618-197F-C536-1E82-566C8D46C802}"/>
                    </a:ext>
                  </a:extLst>
                </p:cNvPr>
                <p:cNvSpPr txBox="1"/>
                <p:nvPr/>
              </p:nvSpPr>
              <p:spPr>
                <a:xfrm>
                  <a:off x="8151906" y="1123409"/>
                  <a:ext cx="694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(34%)</a:t>
                  </a:r>
                </a:p>
              </p:txBody>
            </p:sp>
          </p:grp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237EFAA5-3312-F900-0008-32CF05C8082A}"/>
                  </a:ext>
                </a:extLst>
              </p:cNvPr>
              <p:cNvGrpSpPr/>
              <p:nvPr/>
            </p:nvGrpSpPr>
            <p:grpSpPr>
              <a:xfrm>
                <a:off x="439626" y="1304158"/>
                <a:ext cx="8179519" cy="306000"/>
                <a:chOff x="439626" y="1515412"/>
                <a:chExt cx="8179519" cy="306000"/>
              </a:xfrm>
            </p:grpSpPr>
            <p:sp>
              <p:nvSpPr>
                <p:cNvPr id="7" name="Rectángulo: esquinas redondeadas 6">
                  <a:extLst>
                    <a:ext uri="{FF2B5EF4-FFF2-40B4-BE49-F238E27FC236}">
                      <a16:creationId xmlns:a16="http://schemas.microsoft.com/office/drawing/2014/main" id="{0FAEA5B8-1514-313B-D7CE-BB05D3C70E6A}"/>
                    </a:ext>
                  </a:extLst>
                </p:cNvPr>
                <p:cNvSpPr/>
                <p:nvPr/>
              </p:nvSpPr>
              <p:spPr>
                <a:xfrm>
                  <a:off x="439626" y="1515412"/>
                  <a:ext cx="7485448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06E11104-448A-12DE-72FE-CD99EA66D860}"/>
                    </a:ext>
                  </a:extLst>
                </p:cNvPr>
                <p:cNvSpPr txBox="1"/>
                <p:nvPr/>
              </p:nvSpPr>
              <p:spPr>
                <a:xfrm>
                  <a:off x="439626" y="1541657"/>
                  <a:ext cx="18958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Dificultades logísticas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8FE4D260-BC7D-D252-CD13-12B245162918}"/>
                    </a:ext>
                  </a:extLst>
                </p:cNvPr>
                <p:cNvSpPr txBox="1"/>
                <p:nvPr/>
              </p:nvSpPr>
              <p:spPr>
                <a:xfrm>
                  <a:off x="7925074" y="1529746"/>
                  <a:ext cx="6940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(33%)</a:t>
                  </a:r>
                </a:p>
              </p:txBody>
            </p:sp>
          </p:grpSp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08D4FCE6-E053-16CF-1ECF-47B7E1EF3CC4}"/>
                  </a:ext>
                </a:extLst>
              </p:cNvPr>
              <p:cNvGrpSpPr/>
              <p:nvPr/>
            </p:nvGrpSpPr>
            <p:grpSpPr>
              <a:xfrm>
                <a:off x="439626" y="1750311"/>
                <a:ext cx="5185962" cy="306000"/>
                <a:chOff x="439626" y="1920431"/>
                <a:chExt cx="5185962" cy="306000"/>
              </a:xfrm>
            </p:grpSpPr>
            <p:sp>
              <p:nvSpPr>
                <p:cNvPr id="8" name="Rectángulo: esquinas redondeadas 7">
                  <a:extLst>
                    <a:ext uri="{FF2B5EF4-FFF2-40B4-BE49-F238E27FC236}">
                      <a16:creationId xmlns:a16="http://schemas.microsoft.com/office/drawing/2014/main" id="{200C14FB-E574-7CD4-4098-B1584272AF83}"/>
                    </a:ext>
                  </a:extLst>
                </p:cNvPr>
                <p:cNvSpPr/>
                <p:nvPr/>
              </p:nvSpPr>
              <p:spPr>
                <a:xfrm>
                  <a:off x="439626" y="1920431"/>
                  <a:ext cx="4442194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C0C80AAB-7B48-0BDA-A704-4CF68F9AEC79}"/>
                    </a:ext>
                  </a:extLst>
                </p:cNvPr>
                <p:cNvSpPr txBox="1"/>
                <p:nvPr/>
              </p:nvSpPr>
              <p:spPr>
                <a:xfrm>
                  <a:off x="439626" y="1942236"/>
                  <a:ext cx="229819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Normativa y certificación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EA3E93ED-0B80-4DE9-CF9C-F9D85498074F}"/>
                    </a:ext>
                  </a:extLst>
                </p:cNvPr>
                <p:cNvSpPr txBox="1"/>
                <p:nvPr/>
              </p:nvSpPr>
              <p:spPr>
                <a:xfrm>
                  <a:off x="4881820" y="1929959"/>
                  <a:ext cx="74376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(19%)</a:t>
                  </a:r>
                </a:p>
              </p:txBody>
            </p:sp>
          </p:grpSp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488DE014-042D-0A19-8EB4-4D356920D2DE}"/>
                  </a:ext>
                </a:extLst>
              </p:cNvPr>
              <p:cNvGrpSpPr/>
              <p:nvPr/>
            </p:nvGrpSpPr>
            <p:grpSpPr>
              <a:xfrm>
                <a:off x="439626" y="2198383"/>
                <a:ext cx="4718363" cy="306000"/>
                <a:chOff x="439626" y="2320695"/>
                <a:chExt cx="4718363" cy="306000"/>
              </a:xfrm>
            </p:grpSpPr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680332DD-E7CF-7850-DAE0-ADFFE9E65603}"/>
                    </a:ext>
                  </a:extLst>
                </p:cNvPr>
                <p:cNvSpPr/>
                <p:nvPr/>
              </p:nvSpPr>
              <p:spPr>
                <a:xfrm>
                  <a:off x="439626" y="2320695"/>
                  <a:ext cx="3974592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9940D8F2-2B9D-F105-CBD3-E2C13B72696D}"/>
                    </a:ext>
                  </a:extLst>
                </p:cNvPr>
                <p:cNvSpPr txBox="1"/>
                <p:nvPr/>
              </p:nvSpPr>
              <p:spPr>
                <a:xfrm>
                  <a:off x="439629" y="2345040"/>
                  <a:ext cx="213360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Falta de asesoramiento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0D46A4FF-4E15-5492-1099-5D2A29CA74A2}"/>
                    </a:ext>
                  </a:extLst>
                </p:cNvPr>
                <p:cNvSpPr txBox="1"/>
                <p:nvPr/>
              </p:nvSpPr>
              <p:spPr>
                <a:xfrm>
                  <a:off x="4414222" y="2341028"/>
                  <a:ext cx="74376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(17%)</a:t>
                  </a:r>
                </a:p>
              </p:txBody>
            </p:sp>
          </p:grp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5ECAF6C4-2CCF-8DBB-B6F3-AD04565518D9}"/>
                  </a:ext>
                </a:extLst>
              </p:cNvPr>
              <p:cNvGrpSpPr/>
              <p:nvPr/>
            </p:nvGrpSpPr>
            <p:grpSpPr>
              <a:xfrm>
                <a:off x="439626" y="2646111"/>
                <a:ext cx="4718363" cy="306000"/>
                <a:chOff x="439626" y="2740637"/>
                <a:chExt cx="4718363" cy="306000"/>
              </a:xfrm>
            </p:grpSpPr>
            <p:sp>
              <p:nvSpPr>
                <p:cNvPr id="10" name="Rectángulo: esquinas redondeadas 9">
                  <a:extLst>
                    <a:ext uri="{FF2B5EF4-FFF2-40B4-BE49-F238E27FC236}">
                      <a16:creationId xmlns:a16="http://schemas.microsoft.com/office/drawing/2014/main" id="{78B7448D-A95E-5B2E-F54B-984DD74E029F}"/>
                    </a:ext>
                  </a:extLst>
                </p:cNvPr>
                <p:cNvSpPr/>
                <p:nvPr/>
              </p:nvSpPr>
              <p:spPr>
                <a:xfrm>
                  <a:off x="439626" y="2740637"/>
                  <a:ext cx="3974592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C36BF879-6B4D-DA4C-C0C6-5B691B4377C2}"/>
                    </a:ext>
                  </a:extLst>
                </p:cNvPr>
                <p:cNvSpPr txBox="1"/>
                <p:nvPr/>
              </p:nvSpPr>
              <p:spPr>
                <a:xfrm>
                  <a:off x="439629" y="2767807"/>
                  <a:ext cx="213360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Atención al cliente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31" name="CuadroTexto 30">
                  <a:extLst>
                    <a:ext uri="{FF2B5EF4-FFF2-40B4-BE49-F238E27FC236}">
                      <a16:creationId xmlns:a16="http://schemas.microsoft.com/office/drawing/2014/main" id="{ECFE1EB1-C59B-C59B-B35E-EC4872F9E42C}"/>
                    </a:ext>
                  </a:extLst>
                </p:cNvPr>
                <p:cNvSpPr txBox="1"/>
                <p:nvPr/>
              </p:nvSpPr>
              <p:spPr>
                <a:xfrm>
                  <a:off x="4414222" y="2762584"/>
                  <a:ext cx="74376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(17%)</a:t>
                  </a:r>
                </a:p>
              </p:txBody>
            </p:sp>
          </p:grpSp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FEB5F5CD-64E8-F185-39A1-929B4C697501}"/>
                  </a:ext>
                </a:extLst>
              </p:cNvPr>
              <p:cNvGrpSpPr/>
              <p:nvPr/>
            </p:nvGrpSpPr>
            <p:grpSpPr>
              <a:xfrm>
                <a:off x="439626" y="3087440"/>
                <a:ext cx="4484562" cy="306000"/>
                <a:chOff x="439626" y="3154180"/>
                <a:chExt cx="4484562" cy="306000"/>
              </a:xfrm>
            </p:grpSpPr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D4CD16E3-3529-D2D5-8956-A82E312AAA5B}"/>
                    </a:ext>
                  </a:extLst>
                </p:cNvPr>
                <p:cNvSpPr/>
                <p:nvPr/>
              </p:nvSpPr>
              <p:spPr>
                <a:xfrm>
                  <a:off x="439626" y="3154180"/>
                  <a:ext cx="3740793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334FF2E0-2460-152E-6F9D-B97780F95647}"/>
                    </a:ext>
                  </a:extLst>
                </p:cNvPr>
                <p:cNvSpPr txBox="1"/>
                <p:nvPr/>
              </p:nvSpPr>
              <p:spPr>
                <a:xfrm>
                  <a:off x="439626" y="3182333"/>
                  <a:ext cx="374079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Dificultad de acceso a la información sobre el mercado destino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0882B8D6-AFBD-7633-5D90-3C7F79390F1A}"/>
                    </a:ext>
                  </a:extLst>
                </p:cNvPr>
                <p:cNvSpPr txBox="1"/>
                <p:nvPr/>
              </p:nvSpPr>
              <p:spPr>
                <a:xfrm>
                  <a:off x="4180422" y="3168122"/>
                  <a:ext cx="74376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(16%)</a:t>
                  </a:r>
                </a:p>
              </p:txBody>
            </p:sp>
          </p:grp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545F5CAB-69DD-2F3F-D6D3-DAC8A4AE87B3}"/>
                  </a:ext>
                </a:extLst>
              </p:cNvPr>
              <p:cNvGrpSpPr/>
              <p:nvPr/>
            </p:nvGrpSpPr>
            <p:grpSpPr>
              <a:xfrm>
                <a:off x="439626" y="3532410"/>
                <a:ext cx="4218958" cy="306000"/>
                <a:chOff x="439626" y="3558016"/>
                <a:chExt cx="4218958" cy="306000"/>
              </a:xfrm>
            </p:grpSpPr>
            <p:sp>
              <p:nvSpPr>
                <p:cNvPr id="12" name="Rectángulo: esquinas redondeadas 11">
                  <a:extLst>
                    <a:ext uri="{FF2B5EF4-FFF2-40B4-BE49-F238E27FC236}">
                      <a16:creationId xmlns:a16="http://schemas.microsoft.com/office/drawing/2014/main" id="{CD02C7EA-9900-7409-0DE2-FE62782B45F3}"/>
                    </a:ext>
                  </a:extLst>
                </p:cNvPr>
                <p:cNvSpPr/>
                <p:nvPr/>
              </p:nvSpPr>
              <p:spPr>
                <a:xfrm>
                  <a:off x="439626" y="3558016"/>
                  <a:ext cx="3492892" cy="306000"/>
                </a:xfrm>
                <a:prstGeom prst="round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rgbClr val="DF21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A725C706-1EFF-EDD5-E810-BC52C3F199E2}"/>
                    </a:ext>
                  </a:extLst>
                </p:cNvPr>
                <p:cNvSpPr txBox="1"/>
                <p:nvPr/>
              </p:nvSpPr>
              <p:spPr>
                <a:xfrm>
                  <a:off x="439626" y="3582928"/>
                  <a:ext cx="1769618" cy="246221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00" dirty="0">
                      <a:solidFill>
                        <a:srgbClr val="000000"/>
                      </a:solidFill>
                      <a:latin typeface="HelveticaNeueLT Std Lt" panose="020B0403020202020204" pitchFamily="34" charset="0"/>
                    </a:rPr>
                    <a:t>Reducción de márgenes</a:t>
                  </a:r>
                  <a:endParaRPr lang="es-ES" sz="1000" b="1" dirty="0">
                    <a:solidFill>
                      <a:srgbClr val="000000"/>
                    </a:solidFill>
                    <a:latin typeface="HelveticaNeueLT Std" panose="020B0604020202020204" pitchFamily="34" charset="0"/>
                  </a:endParaRPr>
                </a:p>
              </p:txBody>
            </p:sp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66225046-3C09-EA3F-961B-86097A246C06}"/>
                    </a:ext>
                  </a:extLst>
                </p:cNvPr>
                <p:cNvSpPr txBox="1"/>
                <p:nvPr/>
              </p:nvSpPr>
              <p:spPr>
                <a:xfrm>
                  <a:off x="3932518" y="3566392"/>
                  <a:ext cx="72606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>
                      <a:solidFill>
                        <a:srgbClr val="000000"/>
                      </a:solidFill>
                      <a:latin typeface="HelveticaNeueLT Std" panose="020B0604020202020204" pitchFamily="34" charset="0"/>
                    </a:rPr>
                    <a:t>(15%)</a:t>
                  </a:r>
                </a:p>
              </p:txBody>
            </p:sp>
          </p:grpSp>
        </p:grp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6B43CFEF-D417-0570-D497-B9E07066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26408" y="1965104"/>
              <a:ext cx="1825498" cy="1825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79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99DD61-BA0E-B44E-44E3-2B4E9D1F9022}"/>
              </a:ext>
            </a:extLst>
          </p:cNvPr>
          <p:cNvSpPr txBox="1"/>
          <p:nvPr/>
        </p:nvSpPr>
        <p:spPr>
          <a:xfrm>
            <a:off x="336548" y="228600"/>
            <a:ext cx="856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F2131"/>
                </a:solidFill>
                <a:latin typeface="HelveticaNeueLT Std" panose="020B0604020202020204" pitchFamily="34" charset="0"/>
              </a:rPr>
              <a:t>… así como los mercados online potenciales para las pymes españolas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C18CF08-434C-5DB0-6646-231284B6A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2763" y="992424"/>
            <a:ext cx="4932456" cy="26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55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6034</TotalTime>
  <Words>890</Words>
  <Application>Microsoft Office PowerPoint</Application>
  <PresentationFormat>Personalizado</PresentationFormat>
  <Paragraphs>143</Paragraphs>
  <Slides>18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 Display</vt:lpstr>
      <vt:lpstr>Arial</vt:lpstr>
      <vt:lpstr>Calibri</vt:lpstr>
      <vt:lpstr>Calibri Light</vt:lpstr>
      <vt:lpstr>HelveticaNeueLT Std</vt:lpstr>
      <vt:lpstr>HelveticaNeueLT Std Lt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Lario Velasco</dc:creator>
  <cp:lastModifiedBy>Dalmau Benedito, Marta</cp:lastModifiedBy>
  <cp:revision>60</cp:revision>
  <dcterms:created xsi:type="dcterms:W3CDTF">2024-04-25T14:42:49Z</dcterms:created>
  <dcterms:modified xsi:type="dcterms:W3CDTF">2024-06-24T11:24:02Z</dcterms:modified>
</cp:coreProperties>
</file>